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0" r:id="rId2"/>
    <p:sldMasterId id="2147483666" r:id="rId3"/>
    <p:sldMasterId id="2147483668" r:id="rId4"/>
    <p:sldMasterId id="2147483674" r:id="rId5"/>
    <p:sldMasterId id="2147483686" r:id="rId6"/>
    <p:sldMasterId id="2147483693" r:id="rId7"/>
    <p:sldMasterId id="2147483695" r:id="rId8"/>
  </p:sldMasterIdLst>
  <p:notesMasterIdLst>
    <p:notesMasterId r:id="rId45"/>
  </p:notesMasterIdLst>
  <p:handoutMasterIdLst>
    <p:handoutMasterId r:id="rId46"/>
  </p:handoutMasterIdLst>
  <p:sldIdLst>
    <p:sldId id="617" r:id="rId9"/>
    <p:sldId id="2042" r:id="rId10"/>
    <p:sldId id="619" r:id="rId11"/>
    <p:sldId id="620" r:id="rId12"/>
    <p:sldId id="556" r:id="rId13"/>
    <p:sldId id="2041" r:id="rId14"/>
    <p:sldId id="653" r:id="rId15"/>
    <p:sldId id="685" r:id="rId16"/>
    <p:sldId id="654" r:id="rId17"/>
    <p:sldId id="655" r:id="rId18"/>
    <p:sldId id="656" r:id="rId19"/>
    <p:sldId id="687" r:id="rId20"/>
    <p:sldId id="688" r:id="rId21"/>
    <p:sldId id="694" r:id="rId22"/>
    <p:sldId id="695" r:id="rId23"/>
    <p:sldId id="778" r:id="rId24"/>
    <p:sldId id="779" r:id="rId25"/>
    <p:sldId id="696" r:id="rId26"/>
    <p:sldId id="697" r:id="rId27"/>
    <p:sldId id="693" r:id="rId28"/>
    <p:sldId id="2040" r:id="rId29"/>
    <p:sldId id="729" r:id="rId30"/>
    <p:sldId id="730" r:id="rId31"/>
    <p:sldId id="731" r:id="rId32"/>
    <p:sldId id="732" r:id="rId33"/>
    <p:sldId id="733" r:id="rId34"/>
    <p:sldId id="734" r:id="rId35"/>
    <p:sldId id="735" r:id="rId36"/>
    <p:sldId id="736" r:id="rId37"/>
    <p:sldId id="737" r:id="rId38"/>
    <p:sldId id="738" r:id="rId39"/>
    <p:sldId id="739" r:id="rId40"/>
    <p:sldId id="740" r:id="rId41"/>
    <p:sldId id="741" r:id="rId42"/>
    <p:sldId id="1448" r:id="rId43"/>
    <p:sldId id="560" r:id="rId44"/>
  </p:sldIdLst>
  <p:sldSz cx="9144000" cy="6858000" type="screen4x3"/>
  <p:notesSz cx="7099300" cy="10234613"/>
  <p:custShowLst>
    <p:custShow name="実用例" id="0">
      <p:sldLst/>
    </p:custShow>
  </p:custShowLst>
  <p:defaultTextStyle>
    <a:defPPr>
      <a:defRPr lang="ja-JP"/>
    </a:defPPr>
    <a:lvl1pPr algn="l" rtl="0" fontAlgn="base">
      <a:spcBef>
        <a:spcPct val="0"/>
      </a:spcBef>
      <a:spcAft>
        <a:spcPct val="0"/>
      </a:spcAft>
      <a:defRPr kumimoji="1" kern="1200">
        <a:solidFill>
          <a:schemeClr val="tx1"/>
        </a:solidFill>
        <a:latin typeface="Arial" charset="0"/>
        <a:ea typeface="Osaka" charset="-128"/>
        <a:cs typeface="+mn-cs"/>
      </a:defRPr>
    </a:lvl1pPr>
    <a:lvl2pPr marL="457200" algn="l" rtl="0" fontAlgn="base">
      <a:spcBef>
        <a:spcPct val="0"/>
      </a:spcBef>
      <a:spcAft>
        <a:spcPct val="0"/>
      </a:spcAft>
      <a:defRPr kumimoji="1" kern="1200">
        <a:solidFill>
          <a:schemeClr val="tx1"/>
        </a:solidFill>
        <a:latin typeface="Arial" charset="0"/>
        <a:ea typeface="Osaka" charset="-128"/>
        <a:cs typeface="+mn-cs"/>
      </a:defRPr>
    </a:lvl2pPr>
    <a:lvl3pPr marL="914400" algn="l" rtl="0" fontAlgn="base">
      <a:spcBef>
        <a:spcPct val="0"/>
      </a:spcBef>
      <a:spcAft>
        <a:spcPct val="0"/>
      </a:spcAft>
      <a:defRPr kumimoji="1" kern="1200">
        <a:solidFill>
          <a:schemeClr val="tx1"/>
        </a:solidFill>
        <a:latin typeface="Arial" charset="0"/>
        <a:ea typeface="Osaka" charset="-128"/>
        <a:cs typeface="+mn-cs"/>
      </a:defRPr>
    </a:lvl3pPr>
    <a:lvl4pPr marL="1371600" algn="l" rtl="0" fontAlgn="base">
      <a:spcBef>
        <a:spcPct val="0"/>
      </a:spcBef>
      <a:spcAft>
        <a:spcPct val="0"/>
      </a:spcAft>
      <a:defRPr kumimoji="1" kern="1200">
        <a:solidFill>
          <a:schemeClr val="tx1"/>
        </a:solidFill>
        <a:latin typeface="Arial" charset="0"/>
        <a:ea typeface="Osaka" charset="-128"/>
        <a:cs typeface="+mn-cs"/>
      </a:defRPr>
    </a:lvl4pPr>
    <a:lvl5pPr marL="1828800" algn="l" rtl="0" fontAlgn="base">
      <a:spcBef>
        <a:spcPct val="0"/>
      </a:spcBef>
      <a:spcAft>
        <a:spcPct val="0"/>
      </a:spcAft>
      <a:defRPr kumimoji="1" kern="1200">
        <a:solidFill>
          <a:schemeClr val="tx1"/>
        </a:solidFill>
        <a:latin typeface="Arial" charset="0"/>
        <a:ea typeface="Osaka" charset="-128"/>
        <a:cs typeface="+mn-cs"/>
      </a:defRPr>
    </a:lvl5pPr>
    <a:lvl6pPr marL="2286000" algn="l" defTabSz="914400" rtl="0" eaLnBrk="1" latinLnBrk="0" hangingPunct="1">
      <a:defRPr kumimoji="1" kern="1200">
        <a:solidFill>
          <a:schemeClr val="tx1"/>
        </a:solidFill>
        <a:latin typeface="Arial" charset="0"/>
        <a:ea typeface="Osaka" charset="-128"/>
        <a:cs typeface="+mn-cs"/>
      </a:defRPr>
    </a:lvl6pPr>
    <a:lvl7pPr marL="2743200" algn="l" defTabSz="914400" rtl="0" eaLnBrk="1" latinLnBrk="0" hangingPunct="1">
      <a:defRPr kumimoji="1" kern="1200">
        <a:solidFill>
          <a:schemeClr val="tx1"/>
        </a:solidFill>
        <a:latin typeface="Arial" charset="0"/>
        <a:ea typeface="Osaka" charset="-128"/>
        <a:cs typeface="+mn-cs"/>
      </a:defRPr>
    </a:lvl7pPr>
    <a:lvl8pPr marL="3200400" algn="l" defTabSz="914400" rtl="0" eaLnBrk="1" latinLnBrk="0" hangingPunct="1">
      <a:defRPr kumimoji="1" kern="1200">
        <a:solidFill>
          <a:schemeClr val="tx1"/>
        </a:solidFill>
        <a:latin typeface="Arial" charset="0"/>
        <a:ea typeface="Osaka" charset="-128"/>
        <a:cs typeface="+mn-cs"/>
      </a:defRPr>
    </a:lvl8pPr>
    <a:lvl9pPr marL="3657600" algn="l" defTabSz="914400" rtl="0" eaLnBrk="1" latinLnBrk="0" hangingPunct="1">
      <a:defRPr kumimoji="1" kern="1200">
        <a:solidFill>
          <a:schemeClr val="tx1"/>
        </a:solidFill>
        <a:latin typeface="Arial" charset="0"/>
        <a:ea typeface="Osaka" charset="-128"/>
        <a:cs typeface="+mn-cs"/>
      </a:defRPr>
    </a:lvl9pPr>
  </p:defaultTextStyle>
  <p:extLst>
    <p:ext uri="{521415D9-36F7-43E2-AB2F-B90AF26B5E84}">
      <p14:sectionLst xmlns:p14="http://schemas.microsoft.com/office/powerpoint/2010/main">
        <p14:section name="既定のセクション" id="{52EAB648-A37E-4D92-86CD-545029CA7F18}">
          <p14:sldIdLst>
            <p14:sldId id="617"/>
            <p14:sldId id="2042"/>
            <p14:sldId id="619"/>
            <p14:sldId id="620"/>
            <p14:sldId id="556"/>
            <p14:sldId id="2041"/>
            <p14:sldId id="653"/>
            <p14:sldId id="685"/>
            <p14:sldId id="654"/>
            <p14:sldId id="655"/>
            <p14:sldId id="656"/>
            <p14:sldId id="687"/>
            <p14:sldId id="688"/>
            <p14:sldId id="694"/>
            <p14:sldId id="695"/>
            <p14:sldId id="778"/>
            <p14:sldId id="779"/>
            <p14:sldId id="696"/>
            <p14:sldId id="697"/>
            <p14:sldId id="693"/>
            <p14:sldId id="2040"/>
            <p14:sldId id="729"/>
            <p14:sldId id="730"/>
            <p14:sldId id="731"/>
            <p14:sldId id="732"/>
            <p14:sldId id="733"/>
            <p14:sldId id="734"/>
            <p14:sldId id="735"/>
            <p14:sldId id="736"/>
            <p14:sldId id="737"/>
            <p14:sldId id="738"/>
            <p14:sldId id="739"/>
            <p14:sldId id="740"/>
            <p14:sldId id="741"/>
            <p14:sldId id="1448"/>
            <p14:sldId id="560"/>
          </p14:sldIdLst>
        </p14:section>
      </p14:sectionLst>
    </p:ext>
    <p:ext uri="{EFAFB233-063F-42B5-8137-9DF3F51BA10A}">
      <p15:sldGuideLst xmlns:p15="http://schemas.microsoft.com/office/powerpoint/2012/main">
        <p15:guide id="1" orient="horz" pos="2064">
          <p15:clr>
            <a:srgbClr val="A4A3A4"/>
          </p15:clr>
        </p15:guide>
        <p15:guide id="2" pos="235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CC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1E7DB"/>
    <a:srgbClr val="FFFFCC"/>
    <a:srgbClr val="3A5B60"/>
    <a:srgbClr val="EAE7E2"/>
    <a:srgbClr val="E2EEDE"/>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36" autoAdjust="0"/>
    <p:restoredTop sz="94664" autoAdjust="0"/>
  </p:normalViewPr>
  <p:slideViewPr>
    <p:cSldViewPr>
      <p:cViewPr varScale="1">
        <p:scale>
          <a:sx n="79" d="100"/>
          <a:sy n="79" d="100"/>
        </p:scale>
        <p:origin x="1253" y="288"/>
      </p:cViewPr>
      <p:guideLst>
        <p:guide orient="horz" pos="2064"/>
        <p:guide pos="235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95" d="100"/>
        <a:sy n="95" d="100"/>
      </p:scale>
      <p:origin x="0" y="-5592"/>
    </p:cViewPr>
  </p:sorterViewPr>
  <p:notesViewPr>
    <p:cSldViewPr>
      <p:cViewPr varScale="1">
        <p:scale>
          <a:sx n="53" d="100"/>
          <a:sy n="53" d="100"/>
        </p:scale>
        <p:origin x="-1842"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ja-JP"/>
          </a:p>
        </p:txBody>
      </p:sp>
      <p:sp>
        <p:nvSpPr>
          <p:cNvPr id="16387"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ja-JP"/>
          </a:p>
        </p:txBody>
      </p:sp>
      <p:sp>
        <p:nvSpPr>
          <p:cNvPr id="16388"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ja-JP"/>
          </a:p>
        </p:txBody>
      </p:sp>
      <p:sp>
        <p:nvSpPr>
          <p:cNvPr id="16390" name="Rectangle 6"/>
          <p:cNvSpPr>
            <a:spLocks noChangeArrowheads="1"/>
          </p:cNvSpPr>
          <p:nvPr/>
        </p:nvSpPr>
        <p:spPr bwMode="auto">
          <a:xfrm>
            <a:off x="2568575" y="3281363"/>
            <a:ext cx="7445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50B2F691-1C46-49DE-BD48-B2B6EE7CAF0D}" type="slidenum">
              <a:rPr lang="en-US" altLang="ja-JP" sz="1500"/>
              <a:pPr algn="r" defTabSz="990600"/>
              <a:t>‹#›</a:t>
            </a:fld>
            <a:endParaRPr lang="en-US" altLang="ja-JP" sz="1500"/>
          </a:p>
        </p:txBody>
      </p:sp>
      <p:sp>
        <p:nvSpPr>
          <p:cNvPr id="16392" name="Rectangle 8"/>
          <p:cNvSpPr>
            <a:spLocks noChangeArrowheads="1"/>
          </p:cNvSpPr>
          <p:nvPr/>
        </p:nvSpPr>
        <p:spPr bwMode="auto">
          <a:xfrm>
            <a:off x="5802313" y="3276600"/>
            <a:ext cx="7445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AB64BD9C-C443-4D4C-98B1-58C7A88E4C91}" type="slidenum">
              <a:rPr lang="en-US" altLang="ja-JP" sz="1500"/>
              <a:pPr algn="r" defTabSz="990600"/>
              <a:t>‹#›</a:t>
            </a:fld>
            <a:endParaRPr lang="en-US" altLang="ja-JP" sz="1500"/>
          </a:p>
        </p:txBody>
      </p:sp>
      <p:sp>
        <p:nvSpPr>
          <p:cNvPr id="16393" name="Rectangle 9"/>
          <p:cNvSpPr>
            <a:spLocks noChangeArrowheads="1"/>
          </p:cNvSpPr>
          <p:nvPr/>
        </p:nvSpPr>
        <p:spPr bwMode="auto">
          <a:xfrm>
            <a:off x="5803900" y="6257925"/>
            <a:ext cx="7445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005927F5-7F62-4A95-B69A-A707F09CB675}" type="slidenum">
              <a:rPr lang="en-US" altLang="ja-JP" sz="1500"/>
              <a:pPr algn="r" defTabSz="990600"/>
              <a:t>‹#›</a:t>
            </a:fld>
            <a:endParaRPr lang="en-US" altLang="ja-JP" sz="1500"/>
          </a:p>
        </p:txBody>
      </p:sp>
      <p:sp>
        <p:nvSpPr>
          <p:cNvPr id="16394" name="Rectangle 10"/>
          <p:cNvSpPr>
            <a:spLocks noChangeArrowheads="1"/>
          </p:cNvSpPr>
          <p:nvPr/>
        </p:nvSpPr>
        <p:spPr bwMode="auto">
          <a:xfrm>
            <a:off x="5788025" y="9220200"/>
            <a:ext cx="7445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B2232FA2-9F84-4AA0-9CDB-F46BA4959DC2}" type="slidenum">
              <a:rPr lang="en-US" altLang="ja-JP" sz="1500"/>
              <a:pPr algn="r" defTabSz="990600"/>
              <a:t>‹#›</a:t>
            </a:fld>
            <a:endParaRPr lang="en-US" altLang="ja-JP" sz="1500"/>
          </a:p>
        </p:txBody>
      </p:sp>
      <p:sp>
        <p:nvSpPr>
          <p:cNvPr id="16395" name="Rectangle 11"/>
          <p:cNvSpPr>
            <a:spLocks noChangeArrowheads="1"/>
          </p:cNvSpPr>
          <p:nvPr/>
        </p:nvSpPr>
        <p:spPr bwMode="auto">
          <a:xfrm>
            <a:off x="2570163" y="9228138"/>
            <a:ext cx="744537"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1EF3B07B-A04E-492C-9016-6A8E77E60193}" type="slidenum">
              <a:rPr lang="en-US" altLang="ja-JP" sz="1500"/>
              <a:pPr algn="r" defTabSz="990600"/>
              <a:t>‹#›</a:t>
            </a:fld>
            <a:endParaRPr lang="en-US" altLang="ja-JP" sz="1500"/>
          </a:p>
        </p:txBody>
      </p:sp>
      <p:sp>
        <p:nvSpPr>
          <p:cNvPr id="16396" name="Rectangle 12"/>
          <p:cNvSpPr>
            <a:spLocks noChangeArrowheads="1"/>
          </p:cNvSpPr>
          <p:nvPr/>
        </p:nvSpPr>
        <p:spPr bwMode="auto">
          <a:xfrm>
            <a:off x="2579688" y="6267450"/>
            <a:ext cx="7445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312E8615-EBED-4FFD-ACC7-77248278C08E}" type="slidenum">
              <a:rPr lang="en-US" altLang="ja-JP" sz="1500"/>
              <a:pPr algn="r" defTabSz="990600"/>
              <a:t>‹#›</a:t>
            </a:fld>
            <a:endParaRPr lang="en-US" altLang="ja-JP" sz="1500"/>
          </a:p>
        </p:txBody>
      </p:sp>
    </p:spTree>
    <p:extLst>
      <p:ext uri="{BB962C8B-B14F-4D97-AF65-F5344CB8AC3E}">
        <p14:creationId xmlns:p14="http://schemas.microsoft.com/office/powerpoint/2010/main" val="3794175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ja-JP"/>
          </a:p>
        </p:txBody>
      </p:sp>
      <p:sp>
        <p:nvSpPr>
          <p:cNvPr id="18435"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ja-JP"/>
          </a:p>
        </p:txBody>
      </p:sp>
      <p:sp>
        <p:nvSpPr>
          <p:cNvPr id="1843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8438"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ja-JP"/>
          </a:p>
        </p:txBody>
      </p:sp>
      <p:sp>
        <p:nvSpPr>
          <p:cNvPr id="18439"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A1FA9044-1318-443B-BFF4-7F53D02E5E22}" type="slidenum">
              <a:rPr lang="en-US" altLang="ja-JP"/>
              <a:pPr/>
              <a:t>‹#›</a:t>
            </a:fld>
            <a:endParaRPr lang="en-US" altLang="ja-JP"/>
          </a:p>
        </p:txBody>
      </p:sp>
    </p:spTree>
    <p:extLst>
      <p:ext uri="{BB962C8B-B14F-4D97-AF65-F5344CB8AC3E}">
        <p14:creationId xmlns:p14="http://schemas.microsoft.com/office/powerpoint/2010/main" val="9390326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Osaka" charset="-128"/>
        <a:cs typeface="+mn-cs"/>
      </a:defRPr>
    </a:lvl1pPr>
    <a:lvl2pPr marL="457200" algn="l" rtl="0" fontAlgn="base">
      <a:spcBef>
        <a:spcPct val="30000"/>
      </a:spcBef>
      <a:spcAft>
        <a:spcPct val="0"/>
      </a:spcAft>
      <a:defRPr kumimoji="1" sz="1200" kern="1200">
        <a:solidFill>
          <a:schemeClr val="tx1"/>
        </a:solidFill>
        <a:latin typeface="Arial" charset="0"/>
        <a:ea typeface="Osaka" charset="-128"/>
        <a:cs typeface="+mn-cs"/>
      </a:defRPr>
    </a:lvl2pPr>
    <a:lvl3pPr marL="914400" algn="l" rtl="0" fontAlgn="base">
      <a:spcBef>
        <a:spcPct val="30000"/>
      </a:spcBef>
      <a:spcAft>
        <a:spcPct val="0"/>
      </a:spcAft>
      <a:defRPr kumimoji="1" sz="1200" kern="1200">
        <a:solidFill>
          <a:schemeClr val="tx1"/>
        </a:solidFill>
        <a:latin typeface="Arial" charset="0"/>
        <a:ea typeface="Osaka" charset="-128"/>
        <a:cs typeface="+mn-cs"/>
      </a:defRPr>
    </a:lvl3pPr>
    <a:lvl4pPr marL="1371600" algn="l" rtl="0" fontAlgn="base">
      <a:spcBef>
        <a:spcPct val="30000"/>
      </a:spcBef>
      <a:spcAft>
        <a:spcPct val="0"/>
      </a:spcAft>
      <a:defRPr kumimoji="1" sz="1200" kern="1200">
        <a:solidFill>
          <a:schemeClr val="tx1"/>
        </a:solidFill>
        <a:latin typeface="Arial" charset="0"/>
        <a:ea typeface="Osaka" charset="-128"/>
        <a:cs typeface="+mn-cs"/>
      </a:defRPr>
    </a:lvl4pPr>
    <a:lvl5pPr marL="1828800" algn="l" rtl="0" fontAlgn="base">
      <a:spcBef>
        <a:spcPct val="30000"/>
      </a:spcBef>
      <a:spcAft>
        <a:spcPct val="0"/>
      </a:spcAft>
      <a:defRPr kumimoji="1" sz="1200" kern="1200">
        <a:solidFill>
          <a:schemeClr val="tx1"/>
        </a:solidFill>
        <a:latin typeface="Arial" charset="0"/>
        <a:ea typeface="Osak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charset="0"/>
                <a:ea typeface="Osaka" charset="-128"/>
              </a:defRPr>
            </a:lvl1pPr>
            <a:lvl2pPr marL="742950" indent="-285750" defTabSz="990600" eaLnBrk="0" hangingPunct="0">
              <a:defRPr kumimoji="1">
                <a:solidFill>
                  <a:schemeClr val="tx1"/>
                </a:solidFill>
                <a:latin typeface="Arial" charset="0"/>
                <a:ea typeface="Osaka" charset="-128"/>
              </a:defRPr>
            </a:lvl2pPr>
            <a:lvl3pPr marL="1143000" indent="-228600" defTabSz="990600" eaLnBrk="0" hangingPunct="0">
              <a:defRPr kumimoji="1">
                <a:solidFill>
                  <a:schemeClr val="tx1"/>
                </a:solidFill>
                <a:latin typeface="Arial" charset="0"/>
                <a:ea typeface="Osaka" charset="-128"/>
              </a:defRPr>
            </a:lvl3pPr>
            <a:lvl4pPr marL="1600200" indent="-228600" defTabSz="990600" eaLnBrk="0" hangingPunct="0">
              <a:defRPr kumimoji="1">
                <a:solidFill>
                  <a:schemeClr val="tx1"/>
                </a:solidFill>
                <a:latin typeface="Arial" charset="0"/>
                <a:ea typeface="Osaka" charset="-128"/>
              </a:defRPr>
            </a:lvl4pPr>
            <a:lvl5pPr marL="2057400" indent="-228600" defTabSz="990600" eaLnBrk="0" hangingPunct="0">
              <a:defRPr kumimoji="1">
                <a:solidFill>
                  <a:schemeClr val="tx1"/>
                </a:solidFill>
                <a:latin typeface="Arial" charset="0"/>
                <a:ea typeface="Osaka" charset="-128"/>
              </a:defRPr>
            </a:lvl5pPr>
            <a:lvl6pPr marL="2514600" indent="-228600" defTabSz="990600" eaLnBrk="0" fontAlgn="base" hangingPunct="0">
              <a:spcBef>
                <a:spcPct val="0"/>
              </a:spcBef>
              <a:spcAft>
                <a:spcPct val="0"/>
              </a:spcAft>
              <a:defRPr kumimoji="1">
                <a:solidFill>
                  <a:schemeClr val="tx1"/>
                </a:solidFill>
                <a:latin typeface="Arial" charset="0"/>
                <a:ea typeface="Osaka" charset="-128"/>
              </a:defRPr>
            </a:lvl6pPr>
            <a:lvl7pPr marL="2971800" indent="-228600" defTabSz="990600" eaLnBrk="0" fontAlgn="base" hangingPunct="0">
              <a:spcBef>
                <a:spcPct val="0"/>
              </a:spcBef>
              <a:spcAft>
                <a:spcPct val="0"/>
              </a:spcAft>
              <a:defRPr kumimoji="1">
                <a:solidFill>
                  <a:schemeClr val="tx1"/>
                </a:solidFill>
                <a:latin typeface="Arial" charset="0"/>
                <a:ea typeface="Osaka" charset="-128"/>
              </a:defRPr>
            </a:lvl7pPr>
            <a:lvl8pPr marL="3429000" indent="-228600" defTabSz="990600" eaLnBrk="0" fontAlgn="base" hangingPunct="0">
              <a:spcBef>
                <a:spcPct val="0"/>
              </a:spcBef>
              <a:spcAft>
                <a:spcPct val="0"/>
              </a:spcAft>
              <a:defRPr kumimoji="1">
                <a:solidFill>
                  <a:schemeClr val="tx1"/>
                </a:solidFill>
                <a:latin typeface="Arial" charset="0"/>
                <a:ea typeface="Osaka" charset="-128"/>
              </a:defRPr>
            </a:lvl8pPr>
            <a:lvl9pPr marL="3886200" indent="-228600" defTabSz="990600" eaLnBrk="0" fontAlgn="base" hangingPunct="0">
              <a:spcBef>
                <a:spcPct val="0"/>
              </a:spcBef>
              <a:spcAft>
                <a:spcPct val="0"/>
              </a:spcAft>
              <a:defRPr kumimoji="1">
                <a:solidFill>
                  <a:schemeClr val="tx1"/>
                </a:solidFill>
                <a:latin typeface="Arial" charset="0"/>
                <a:ea typeface="Osaka"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138DB26E-BDA6-42FD-8F04-531675EEB9BC}" type="slidenum">
              <a:rPr kumimoji="1" lang="en-US" altLang="ja-JP" sz="1300" b="0" i="0" u="none" strike="noStrike" kern="1200" cap="none" spc="0" normalizeH="0" baseline="0" noProof="0" smtClean="0">
                <a:ln>
                  <a:noFill/>
                </a:ln>
                <a:solidFill>
                  <a:srgbClr val="000000"/>
                </a:solidFill>
                <a:effectLst/>
                <a:uLnTx/>
                <a:uFillTx/>
                <a:latin typeface="Arial"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2</a:t>
            </a:fld>
            <a:endPar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9219" name="Rectangle 2"/>
          <p:cNvSpPr>
            <a:spLocks noGrp="1" noRot="1" noChangeAspect="1" noChangeArrowheads="1" noTextEdit="1"/>
          </p:cNvSpPr>
          <p:nvPr>
            <p:ph type="sldImg"/>
          </p:nvPr>
        </p:nvSpPr>
        <p:spPr>
          <a:xfrm>
            <a:off x="992188" y="768350"/>
            <a:ext cx="5114925" cy="3836988"/>
          </a:xfrm>
          <a:ln/>
        </p:spPr>
      </p:sp>
      <p:sp>
        <p:nvSpPr>
          <p:cNvPr id="922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1FDCB-7075-43CA-9FFC-63A66584F02B}" type="slidenum">
              <a:rPr lang="en-US" altLang="ja-JP"/>
              <a:pPr/>
              <a:t>14</a:t>
            </a:fld>
            <a:endParaRPr lang="en-US" altLang="ja-JP"/>
          </a:p>
        </p:txBody>
      </p:sp>
      <p:sp>
        <p:nvSpPr>
          <p:cNvPr id="2696194" name="Rectangle 2"/>
          <p:cNvSpPr>
            <a:spLocks noGrp="1" noRot="1" noChangeAspect="1" noChangeArrowheads="1" noTextEdit="1"/>
          </p:cNvSpPr>
          <p:nvPr>
            <p:ph type="sldImg"/>
          </p:nvPr>
        </p:nvSpPr>
        <p:spPr>
          <a:xfrm>
            <a:off x="990600" y="766763"/>
            <a:ext cx="5118100" cy="3838575"/>
          </a:xfrm>
          <a:ln/>
        </p:spPr>
      </p:sp>
      <p:sp>
        <p:nvSpPr>
          <p:cNvPr id="2696195" name="Rectangle 3"/>
          <p:cNvSpPr>
            <a:spLocks noGrp="1" noChangeArrowheads="1"/>
          </p:cNvSpPr>
          <p:nvPr>
            <p:ph type="body" idx="1"/>
          </p:nvPr>
        </p:nvSpPr>
        <p:spPr>
          <a:xfrm>
            <a:off x="947738" y="4860925"/>
            <a:ext cx="5203825" cy="4606925"/>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1FDCB-7075-43CA-9FFC-63A66584F02B}" type="slidenum">
              <a:rPr lang="en-US" altLang="ja-JP"/>
              <a:pPr/>
              <a:t>15</a:t>
            </a:fld>
            <a:endParaRPr lang="en-US" altLang="ja-JP"/>
          </a:p>
        </p:txBody>
      </p:sp>
      <p:sp>
        <p:nvSpPr>
          <p:cNvPr id="2696194" name="Rectangle 2"/>
          <p:cNvSpPr>
            <a:spLocks noGrp="1" noRot="1" noChangeAspect="1" noChangeArrowheads="1" noTextEdit="1"/>
          </p:cNvSpPr>
          <p:nvPr>
            <p:ph type="sldImg"/>
          </p:nvPr>
        </p:nvSpPr>
        <p:spPr>
          <a:xfrm>
            <a:off x="990600" y="766763"/>
            <a:ext cx="5118100" cy="3838575"/>
          </a:xfrm>
          <a:ln/>
        </p:spPr>
      </p:sp>
      <p:sp>
        <p:nvSpPr>
          <p:cNvPr id="2696195" name="Rectangle 3"/>
          <p:cNvSpPr>
            <a:spLocks noGrp="1" noChangeArrowheads="1"/>
          </p:cNvSpPr>
          <p:nvPr>
            <p:ph type="body" idx="1"/>
          </p:nvPr>
        </p:nvSpPr>
        <p:spPr>
          <a:xfrm>
            <a:off x="947738" y="4860925"/>
            <a:ext cx="5203825" cy="4606925"/>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6A81FDCB-7075-43CA-9FFC-63A66584F02B}" type="slidenum">
              <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16</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
        <p:nvSpPr>
          <p:cNvPr id="2696194" name="Rectangle 2"/>
          <p:cNvSpPr>
            <a:spLocks noGrp="1" noRot="1" noChangeAspect="1" noChangeArrowheads="1" noTextEdit="1"/>
          </p:cNvSpPr>
          <p:nvPr>
            <p:ph type="sldImg"/>
          </p:nvPr>
        </p:nvSpPr>
        <p:spPr>
          <a:xfrm>
            <a:off x="990600" y="766763"/>
            <a:ext cx="5118100" cy="3838575"/>
          </a:xfrm>
          <a:ln/>
        </p:spPr>
      </p:sp>
      <p:sp>
        <p:nvSpPr>
          <p:cNvPr id="2696195" name="Rectangle 3"/>
          <p:cNvSpPr>
            <a:spLocks noGrp="1" noChangeArrowheads="1"/>
          </p:cNvSpPr>
          <p:nvPr>
            <p:ph type="body" idx="1"/>
          </p:nvPr>
        </p:nvSpPr>
        <p:spPr>
          <a:xfrm>
            <a:off x="947738" y="4860925"/>
            <a:ext cx="5203825" cy="4606925"/>
          </a:xfrm>
        </p:spPr>
        <p:txBody>
          <a:bodyPr/>
          <a:lstStyle/>
          <a:p>
            <a:endParaRPr lang="en-US"/>
          </a:p>
        </p:txBody>
      </p:sp>
    </p:spTree>
    <p:extLst>
      <p:ext uri="{BB962C8B-B14F-4D97-AF65-F5344CB8AC3E}">
        <p14:creationId xmlns:p14="http://schemas.microsoft.com/office/powerpoint/2010/main" val="218246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6A81FDCB-7075-43CA-9FFC-63A66584F02B}" type="slidenum">
              <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17</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
        <p:nvSpPr>
          <p:cNvPr id="2696194" name="Rectangle 2"/>
          <p:cNvSpPr>
            <a:spLocks noGrp="1" noRot="1" noChangeAspect="1" noChangeArrowheads="1" noTextEdit="1"/>
          </p:cNvSpPr>
          <p:nvPr>
            <p:ph type="sldImg"/>
          </p:nvPr>
        </p:nvSpPr>
        <p:spPr>
          <a:xfrm>
            <a:off x="990600" y="766763"/>
            <a:ext cx="5118100" cy="3838575"/>
          </a:xfrm>
          <a:ln/>
        </p:spPr>
      </p:sp>
      <p:sp>
        <p:nvSpPr>
          <p:cNvPr id="2696195" name="Rectangle 3"/>
          <p:cNvSpPr>
            <a:spLocks noGrp="1" noChangeArrowheads="1"/>
          </p:cNvSpPr>
          <p:nvPr>
            <p:ph type="body" idx="1"/>
          </p:nvPr>
        </p:nvSpPr>
        <p:spPr>
          <a:xfrm>
            <a:off x="947738" y="4860925"/>
            <a:ext cx="5203825" cy="4606925"/>
          </a:xfrm>
        </p:spPr>
        <p:txBody>
          <a:bodyPr/>
          <a:lstStyle/>
          <a:p>
            <a:endParaRPr lang="en-US"/>
          </a:p>
        </p:txBody>
      </p:sp>
    </p:spTree>
    <p:extLst>
      <p:ext uri="{BB962C8B-B14F-4D97-AF65-F5344CB8AC3E}">
        <p14:creationId xmlns:p14="http://schemas.microsoft.com/office/powerpoint/2010/main" val="26883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1FDCB-7075-43CA-9FFC-63A66584F02B}" type="slidenum">
              <a:rPr lang="en-US" altLang="ja-JP"/>
              <a:pPr/>
              <a:t>18</a:t>
            </a:fld>
            <a:endParaRPr lang="en-US" altLang="ja-JP"/>
          </a:p>
        </p:txBody>
      </p:sp>
      <p:sp>
        <p:nvSpPr>
          <p:cNvPr id="2696194" name="Rectangle 2"/>
          <p:cNvSpPr>
            <a:spLocks noGrp="1" noRot="1" noChangeAspect="1" noChangeArrowheads="1" noTextEdit="1"/>
          </p:cNvSpPr>
          <p:nvPr>
            <p:ph type="sldImg"/>
          </p:nvPr>
        </p:nvSpPr>
        <p:spPr>
          <a:xfrm>
            <a:off x="990600" y="766763"/>
            <a:ext cx="5118100" cy="3838575"/>
          </a:xfrm>
          <a:ln/>
        </p:spPr>
      </p:sp>
      <p:sp>
        <p:nvSpPr>
          <p:cNvPr id="2696195" name="Rectangle 3"/>
          <p:cNvSpPr>
            <a:spLocks noGrp="1" noChangeArrowheads="1"/>
          </p:cNvSpPr>
          <p:nvPr>
            <p:ph type="body" idx="1"/>
          </p:nvPr>
        </p:nvSpPr>
        <p:spPr>
          <a:xfrm>
            <a:off x="947738" y="4860925"/>
            <a:ext cx="5203825" cy="4606925"/>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1FDCB-7075-43CA-9FFC-63A66584F02B}" type="slidenum">
              <a:rPr lang="en-US" altLang="ja-JP"/>
              <a:pPr/>
              <a:t>19</a:t>
            </a:fld>
            <a:endParaRPr lang="en-US" altLang="ja-JP"/>
          </a:p>
        </p:txBody>
      </p:sp>
      <p:sp>
        <p:nvSpPr>
          <p:cNvPr id="2696194" name="Rectangle 2"/>
          <p:cNvSpPr>
            <a:spLocks noGrp="1" noRot="1" noChangeAspect="1" noChangeArrowheads="1" noTextEdit="1"/>
          </p:cNvSpPr>
          <p:nvPr>
            <p:ph type="sldImg"/>
          </p:nvPr>
        </p:nvSpPr>
        <p:spPr>
          <a:xfrm>
            <a:off x="990600" y="766763"/>
            <a:ext cx="5118100" cy="3838575"/>
          </a:xfrm>
          <a:ln/>
        </p:spPr>
      </p:sp>
      <p:sp>
        <p:nvSpPr>
          <p:cNvPr id="2696195" name="Rectangle 3"/>
          <p:cNvSpPr>
            <a:spLocks noGrp="1" noChangeArrowheads="1"/>
          </p:cNvSpPr>
          <p:nvPr>
            <p:ph type="body" idx="1"/>
          </p:nvPr>
        </p:nvSpPr>
        <p:spPr>
          <a:xfrm>
            <a:off x="947738" y="4860925"/>
            <a:ext cx="5203825" cy="4606925"/>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3C205-C80F-4A8C-A0A6-6C6BA060F104}" type="slidenum">
              <a:rPr lang="en-US" altLang="ja-JP"/>
              <a:pPr/>
              <a:t>20</a:t>
            </a:fld>
            <a:endParaRPr lang="en-US" altLang="ja-JP"/>
          </a:p>
        </p:txBody>
      </p:sp>
      <p:sp>
        <p:nvSpPr>
          <p:cNvPr id="2706434" name="Rectangle 2"/>
          <p:cNvSpPr>
            <a:spLocks noGrp="1" noRot="1" noChangeAspect="1" noChangeArrowheads="1" noTextEdit="1"/>
          </p:cNvSpPr>
          <p:nvPr>
            <p:ph type="sldImg"/>
          </p:nvPr>
        </p:nvSpPr>
        <p:spPr>
          <a:xfrm>
            <a:off x="990600" y="766763"/>
            <a:ext cx="5118100" cy="3838575"/>
          </a:xfrm>
          <a:ln/>
        </p:spPr>
      </p:sp>
      <p:sp>
        <p:nvSpPr>
          <p:cNvPr id="2706435" name="Rectangle 3"/>
          <p:cNvSpPr>
            <a:spLocks noGrp="1" noChangeArrowheads="1"/>
          </p:cNvSpPr>
          <p:nvPr>
            <p:ph type="body" idx="1"/>
          </p:nvPr>
        </p:nvSpPr>
        <p:spPr>
          <a:xfrm>
            <a:off x="947738" y="4860925"/>
            <a:ext cx="5203825" cy="4606925"/>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pitchFamily="34" charset="0"/>
                <a:ea typeface="Osaka" charset="-128"/>
              </a:defRPr>
            </a:lvl1pPr>
            <a:lvl2pPr marL="742950" indent="-285750" defTabSz="990600" eaLnBrk="0" hangingPunct="0">
              <a:defRPr kumimoji="1">
                <a:solidFill>
                  <a:schemeClr val="tx1"/>
                </a:solidFill>
                <a:latin typeface="Arial" pitchFamily="34" charset="0"/>
                <a:ea typeface="Osaka" charset="-128"/>
              </a:defRPr>
            </a:lvl2pPr>
            <a:lvl3pPr marL="1143000" indent="-228600" defTabSz="990600" eaLnBrk="0" hangingPunct="0">
              <a:defRPr kumimoji="1">
                <a:solidFill>
                  <a:schemeClr val="tx1"/>
                </a:solidFill>
                <a:latin typeface="Arial" pitchFamily="34" charset="0"/>
                <a:ea typeface="Osaka" charset="-128"/>
              </a:defRPr>
            </a:lvl3pPr>
            <a:lvl4pPr marL="1600200" indent="-228600" defTabSz="990600" eaLnBrk="0" hangingPunct="0">
              <a:defRPr kumimoji="1">
                <a:solidFill>
                  <a:schemeClr val="tx1"/>
                </a:solidFill>
                <a:latin typeface="Arial" pitchFamily="34" charset="0"/>
                <a:ea typeface="Osaka" charset="-128"/>
              </a:defRPr>
            </a:lvl4pPr>
            <a:lvl5pPr marL="2057400" indent="-228600" defTabSz="990600" eaLnBrk="0" hangingPunct="0">
              <a:defRPr kumimoji="1">
                <a:solidFill>
                  <a:schemeClr val="tx1"/>
                </a:solidFill>
                <a:latin typeface="Arial" pitchFamily="34" charset="0"/>
                <a:ea typeface="Osaka" charset="-128"/>
              </a:defRPr>
            </a:lvl5pPr>
            <a:lvl6pPr marL="2514600" indent="-228600" defTabSz="990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defTabSz="990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defTabSz="990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defTabSz="990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7DBAFA68-4A8A-480D-A5FC-ED21938288B4}"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21</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
        <p:nvSpPr>
          <p:cNvPr id="55299" name="Rectangle 2"/>
          <p:cNvSpPr>
            <a:spLocks noGrp="1" noRot="1" noChangeAspect="1" noChangeArrowheads="1" noTextEdit="1"/>
          </p:cNvSpPr>
          <p:nvPr>
            <p:ph type="sldImg"/>
          </p:nvPr>
        </p:nvSpPr>
        <p:spPr>
          <a:xfrm>
            <a:off x="992188" y="768350"/>
            <a:ext cx="5114925" cy="3836988"/>
          </a:xfrm>
          <a:ln/>
        </p:spPr>
      </p:sp>
      <p:sp>
        <p:nvSpPr>
          <p:cNvPr id="5530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4909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44084B10-C9FB-4EA2-AD88-9044F40E258C}"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22</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14339" name="Rectangle 2"/>
          <p:cNvSpPr>
            <a:spLocks noGrp="1" noRot="1" noChangeAspect="1" noChangeArrowheads="1" noTextEdit="1"/>
          </p:cNvSpPr>
          <p:nvPr>
            <p:ph type="sldImg"/>
          </p:nvPr>
        </p:nvSpPr>
        <p:spPr>
          <a:xfrm>
            <a:off x="992188" y="768350"/>
            <a:ext cx="5114925" cy="3836988"/>
          </a:xfrm>
          <a:ln/>
        </p:spPr>
      </p:sp>
      <p:sp>
        <p:nvSpPr>
          <p:cNvPr id="14340" name="Rectangle 3"/>
          <p:cNvSpPr>
            <a:spLocks noGrp="1" noChangeArrowheads="1"/>
          </p:cNvSpPr>
          <p:nvPr>
            <p:ph type="body" idx="1"/>
          </p:nvPr>
        </p:nvSpPr>
        <p:spPr>
          <a:xfrm>
            <a:off x="947740" y="4860927"/>
            <a:ext cx="5203825" cy="4606925"/>
          </a:xfrm>
          <a:noFill/>
        </p:spPr>
        <p:txBody>
          <a:bodyPr/>
          <a:lstStyle/>
          <a:p>
            <a:pPr eaLnBrk="1" hangingPunct="1"/>
            <a:endParaRPr lang="ja-JP"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86444042-08E9-4844-9CA9-4888FC2D8364}"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23</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15363" name="Rectangle 2"/>
          <p:cNvSpPr>
            <a:spLocks noGrp="1" noRot="1" noChangeAspect="1" noChangeArrowheads="1" noTextEdit="1"/>
          </p:cNvSpPr>
          <p:nvPr>
            <p:ph type="sldImg"/>
          </p:nvPr>
        </p:nvSpPr>
        <p:spPr>
          <a:xfrm>
            <a:off x="992188" y="768350"/>
            <a:ext cx="5114925" cy="3836988"/>
          </a:xfrm>
          <a:ln/>
        </p:spPr>
      </p:sp>
      <p:sp>
        <p:nvSpPr>
          <p:cNvPr id="15364" name="Rectangle 3"/>
          <p:cNvSpPr>
            <a:spLocks noGrp="1" noChangeArrowheads="1"/>
          </p:cNvSpPr>
          <p:nvPr>
            <p:ph type="body" idx="1"/>
          </p:nvPr>
        </p:nvSpPr>
        <p:spPr>
          <a:xfrm>
            <a:off x="947740" y="4860927"/>
            <a:ext cx="5203825" cy="4606925"/>
          </a:xfrm>
          <a:noFill/>
        </p:spPr>
        <p:txBody>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charset="0"/>
                <a:ea typeface="Osaka" charset="-128"/>
              </a:defRPr>
            </a:lvl1pPr>
            <a:lvl2pPr marL="742950" indent="-285750" defTabSz="990600" eaLnBrk="0" hangingPunct="0">
              <a:defRPr kumimoji="1">
                <a:solidFill>
                  <a:schemeClr val="tx1"/>
                </a:solidFill>
                <a:latin typeface="Arial" charset="0"/>
                <a:ea typeface="Osaka" charset="-128"/>
              </a:defRPr>
            </a:lvl2pPr>
            <a:lvl3pPr marL="1143000" indent="-228600" defTabSz="990600" eaLnBrk="0" hangingPunct="0">
              <a:defRPr kumimoji="1">
                <a:solidFill>
                  <a:schemeClr val="tx1"/>
                </a:solidFill>
                <a:latin typeface="Arial" charset="0"/>
                <a:ea typeface="Osaka" charset="-128"/>
              </a:defRPr>
            </a:lvl3pPr>
            <a:lvl4pPr marL="1600200" indent="-228600" defTabSz="990600" eaLnBrk="0" hangingPunct="0">
              <a:defRPr kumimoji="1">
                <a:solidFill>
                  <a:schemeClr val="tx1"/>
                </a:solidFill>
                <a:latin typeface="Arial" charset="0"/>
                <a:ea typeface="Osaka" charset="-128"/>
              </a:defRPr>
            </a:lvl4pPr>
            <a:lvl5pPr marL="2057400" indent="-228600" defTabSz="990600" eaLnBrk="0" hangingPunct="0">
              <a:defRPr kumimoji="1">
                <a:solidFill>
                  <a:schemeClr val="tx1"/>
                </a:solidFill>
                <a:latin typeface="Arial" charset="0"/>
                <a:ea typeface="Osaka" charset="-128"/>
              </a:defRPr>
            </a:lvl5pPr>
            <a:lvl6pPr marL="2514600" indent="-228600" defTabSz="990600" eaLnBrk="0" fontAlgn="base" hangingPunct="0">
              <a:spcBef>
                <a:spcPct val="0"/>
              </a:spcBef>
              <a:spcAft>
                <a:spcPct val="0"/>
              </a:spcAft>
              <a:defRPr kumimoji="1">
                <a:solidFill>
                  <a:schemeClr val="tx1"/>
                </a:solidFill>
                <a:latin typeface="Arial" charset="0"/>
                <a:ea typeface="Osaka" charset="-128"/>
              </a:defRPr>
            </a:lvl6pPr>
            <a:lvl7pPr marL="2971800" indent="-228600" defTabSz="990600" eaLnBrk="0" fontAlgn="base" hangingPunct="0">
              <a:spcBef>
                <a:spcPct val="0"/>
              </a:spcBef>
              <a:spcAft>
                <a:spcPct val="0"/>
              </a:spcAft>
              <a:defRPr kumimoji="1">
                <a:solidFill>
                  <a:schemeClr val="tx1"/>
                </a:solidFill>
                <a:latin typeface="Arial" charset="0"/>
                <a:ea typeface="Osaka" charset="-128"/>
              </a:defRPr>
            </a:lvl7pPr>
            <a:lvl8pPr marL="3429000" indent="-228600" defTabSz="990600" eaLnBrk="0" fontAlgn="base" hangingPunct="0">
              <a:spcBef>
                <a:spcPct val="0"/>
              </a:spcBef>
              <a:spcAft>
                <a:spcPct val="0"/>
              </a:spcAft>
              <a:defRPr kumimoji="1">
                <a:solidFill>
                  <a:schemeClr val="tx1"/>
                </a:solidFill>
                <a:latin typeface="Arial" charset="0"/>
                <a:ea typeface="Osaka" charset="-128"/>
              </a:defRPr>
            </a:lvl8pPr>
            <a:lvl9pPr marL="3886200" indent="-228600" defTabSz="990600" eaLnBrk="0" fontAlgn="base" hangingPunct="0">
              <a:spcBef>
                <a:spcPct val="0"/>
              </a:spcBef>
              <a:spcAft>
                <a:spcPct val="0"/>
              </a:spcAft>
              <a:defRPr kumimoji="1">
                <a:solidFill>
                  <a:schemeClr val="tx1"/>
                </a:solidFill>
                <a:latin typeface="Arial" charset="0"/>
                <a:ea typeface="Osaka"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C48E91B-5B17-492A-936F-1CB7DD04C881}" type="slidenum">
              <a:rPr kumimoji="1" lang="en-US" altLang="ja-JP" sz="1300" b="0" i="0" u="none" strike="noStrike" kern="1200" cap="none" spc="0" normalizeH="0" baseline="0" noProof="0" smtClean="0">
                <a:ln>
                  <a:noFill/>
                </a:ln>
                <a:solidFill>
                  <a:srgbClr val="000000"/>
                </a:solidFill>
                <a:effectLst/>
                <a:uLnTx/>
                <a:uFillTx/>
                <a:latin typeface="Arial"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3</a:t>
            </a:fld>
            <a:endPar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10243" name="Rectangle 2"/>
          <p:cNvSpPr>
            <a:spLocks noGrp="1" noRot="1" noChangeAspect="1" noChangeArrowheads="1" noTextEdit="1"/>
          </p:cNvSpPr>
          <p:nvPr>
            <p:ph type="sldImg"/>
          </p:nvPr>
        </p:nvSpPr>
        <p:spPr>
          <a:xfrm>
            <a:off x="992188" y="768350"/>
            <a:ext cx="5114925" cy="3836988"/>
          </a:xfrm>
          <a:ln/>
        </p:spPr>
      </p:sp>
      <p:sp>
        <p:nvSpPr>
          <p:cNvPr id="10244"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BF7A602E-1002-4B75-BE89-3A7901C7C346}"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24</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17411" name="Rectangle 2"/>
          <p:cNvSpPr>
            <a:spLocks noGrp="1" noRot="1" noChangeAspect="1" noChangeArrowheads="1" noTextEdit="1"/>
          </p:cNvSpPr>
          <p:nvPr>
            <p:ph type="sldImg"/>
          </p:nvPr>
        </p:nvSpPr>
        <p:spPr>
          <a:xfrm>
            <a:off x="992188" y="768350"/>
            <a:ext cx="5114925" cy="3836988"/>
          </a:xfrm>
          <a:ln/>
        </p:spPr>
      </p:sp>
      <p:sp>
        <p:nvSpPr>
          <p:cNvPr id="17412" name="Rectangle 3"/>
          <p:cNvSpPr>
            <a:spLocks noGrp="1" noChangeArrowheads="1"/>
          </p:cNvSpPr>
          <p:nvPr>
            <p:ph type="body" idx="1"/>
          </p:nvPr>
        </p:nvSpPr>
        <p:spPr>
          <a:xfrm>
            <a:off x="947740" y="4860927"/>
            <a:ext cx="5203825" cy="4606925"/>
          </a:xfrm>
          <a:noFill/>
        </p:spPr>
        <p:txBody>
          <a:bodyPr/>
          <a:lstStyle/>
          <a:p>
            <a:pPr eaLnBrk="1" hangingPunct="1"/>
            <a:endParaRPr lang="ja-JP"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ED604353-DFE0-4CDD-9F42-84B655096742}"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26</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18435" name="Rectangle 2"/>
          <p:cNvSpPr>
            <a:spLocks noGrp="1" noRot="1" noChangeAspect="1" noChangeArrowheads="1" noTextEdit="1"/>
          </p:cNvSpPr>
          <p:nvPr>
            <p:ph type="sldImg"/>
          </p:nvPr>
        </p:nvSpPr>
        <p:spPr>
          <a:xfrm>
            <a:off x="992188" y="768350"/>
            <a:ext cx="5114925" cy="3836988"/>
          </a:xfrm>
          <a:ln/>
        </p:spPr>
      </p:sp>
      <p:sp>
        <p:nvSpPr>
          <p:cNvPr id="18436" name="Rectangle 3"/>
          <p:cNvSpPr>
            <a:spLocks noGrp="1" noChangeArrowheads="1"/>
          </p:cNvSpPr>
          <p:nvPr>
            <p:ph type="body" idx="1"/>
          </p:nvPr>
        </p:nvSpPr>
        <p:spPr>
          <a:xfrm>
            <a:off x="947740" y="4860927"/>
            <a:ext cx="5203825" cy="4606925"/>
          </a:xfrm>
          <a:noFill/>
        </p:spPr>
        <p:txBody>
          <a:bodyPr/>
          <a:lstStyle/>
          <a:p>
            <a:pPr eaLnBrk="1" hangingPunct="1"/>
            <a:endParaRPr lang="ja-JP"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ED604353-DFE0-4CDD-9F42-84B655096742}"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28</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18435" name="Rectangle 2"/>
          <p:cNvSpPr>
            <a:spLocks noGrp="1" noRot="1" noChangeAspect="1" noChangeArrowheads="1" noTextEdit="1"/>
          </p:cNvSpPr>
          <p:nvPr>
            <p:ph type="sldImg"/>
          </p:nvPr>
        </p:nvSpPr>
        <p:spPr>
          <a:xfrm>
            <a:off x="992188" y="768350"/>
            <a:ext cx="5114925" cy="3836988"/>
          </a:xfrm>
          <a:ln/>
        </p:spPr>
      </p:sp>
      <p:sp>
        <p:nvSpPr>
          <p:cNvPr id="18436" name="Rectangle 3"/>
          <p:cNvSpPr>
            <a:spLocks noGrp="1" noChangeArrowheads="1"/>
          </p:cNvSpPr>
          <p:nvPr>
            <p:ph type="body" idx="1"/>
          </p:nvPr>
        </p:nvSpPr>
        <p:spPr>
          <a:xfrm>
            <a:off x="947740" y="4860927"/>
            <a:ext cx="5203825" cy="4606925"/>
          </a:xfrm>
          <a:noFill/>
        </p:spPr>
        <p:txBody>
          <a:bodyPr/>
          <a:lstStyle/>
          <a:p>
            <a:pPr eaLnBrk="1" hangingPunct="1"/>
            <a:endParaRPr lang="ja-JP"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FA43852D-0767-4EB6-B7E9-B5CF1699A448}"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29</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21507" name="Rectangle 2"/>
          <p:cNvSpPr>
            <a:spLocks noGrp="1" noRot="1" noChangeAspect="1" noChangeArrowheads="1" noTextEdit="1"/>
          </p:cNvSpPr>
          <p:nvPr>
            <p:ph type="sldImg"/>
          </p:nvPr>
        </p:nvSpPr>
        <p:spPr>
          <a:xfrm>
            <a:off x="995363" y="769938"/>
            <a:ext cx="5111750" cy="3835400"/>
          </a:xfrm>
          <a:ln/>
        </p:spPr>
      </p:sp>
      <p:sp>
        <p:nvSpPr>
          <p:cNvPr id="21508" name="Rectangle 3"/>
          <p:cNvSpPr>
            <a:spLocks noGrp="1" noChangeArrowheads="1"/>
          </p:cNvSpPr>
          <p:nvPr>
            <p:ph type="body" idx="1"/>
          </p:nvPr>
        </p:nvSpPr>
        <p:spPr>
          <a:xfrm>
            <a:off x="944565" y="4860926"/>
            <a:ext cx="5210175" cy="4605339"/>
          </a:xfrm>
          <a:noFill/>
        </p:spPr>
        <p:txBody>
          <a:bodyPr/>
          <a:lstStyle/>
          <a:p>
            <a:pPr eaLnBrk="1" hangingPunct="1"/>
            <a:endParaRPr lang="ja-JP"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FA43852D-0767-4EB6-B7E9-B5CF1699A448}"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30</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21507" name="Rectangle 2"/>
          <p:cNvSpPr>
            <a:spLocks noGrp="1" noRot="1" noChangeAspect="1" noChangeArrowheads="1" noTextEdit="1"/>
          </p:cNvSpPr>
          <p:nvPr>
            <p:ph type="sldImg"/>
          </p:nvPr>
        </p:nvSpPr>
        <p:spPr>
          <a:xfrm>
            <a:off x="995363" y="769938"/>
            <a:ext cx="5111750" cy="3835400"/>
          </a:xfrm>
          <a:ln/>
        </p:spPr>
      </p:sp>
      <p:sp>
        <p:nvSpPr>
          <p:cNvPr id="21508" name="Rectangle 3"/>
          <p:cNvSpPr>
            <a:spLocks noGrp="1" noChangeArrowheads="1"/>
          </p:cNvSpPr>
          <p:nvPr>
            <p:ph type="body" idx="1"/>
          </p:nvPr>
        </p:nvSpPr>
        <p:spPr>
          <a:xfrm>
            <a:off x="944565" y="4860926"/>
            <a:ext cx="5210175" cy="4605339"/>
          </a:xfrm>
          <a:noFill/>
        </p:spPr>
        <p:txBody>
          <a:bodyPr/>
          <a:lstStyle/>
          <a:p>
            <a:pPr eaLnBrk="1" hangingPunct="1"/>
            <a:endParaRPr lang="ja-JP"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B89B7EDC-526D-4E19-B8FB-641C594F78F1}"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31</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27651" name="Rectangle 2"/>
          <p:cNvSpPr>
            <a:spLocks noGrp="1" noRot="1" noChangeAspect="1" noChangeArrowheads="1" noTextEdit="1"/>
          </p:cNvSpPr>
          <p:nvPr>
            <p:ph type="sldImg"/>
          </p:nvPr>
        </p:nvSpPr>
        <p:spPr>
          <a:xfrm>
            <a:off x="993775" y="769938"/>
            <a:ext cx="5111750" cy="3835400"/>
          </a:xfrm>
          <a:ln/>
        </p:spPr>
      </p:sp>
      <p:sp>
        <p:nvSpPr>
          <p:cNvPr id="27652"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8D56D911-5BB5-4A1B-8F29-8F39CAB27E2B}"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32</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29699" name="Rectangle 2"/>
          <p:cNvSpPr>
            <a:spLocks noGrp="1" noRot="1" noChangeAspect="1" noChangeArrowheads="1" noTextEdit="1"/>
          </p:cNvSpPr>
          <p:nvPr>
            <p:ph type="sldImg"/>
          </p:nvPr>
        </p:nvSpPr>
        <p:spPr>
          <a:xfrm>
            <a:off x="993775" y="769938"/>
            <a:ext cx="5111750" cy="3835400"/>
          </a:xfrm>
          <a:ln/>
        </p:spPr>
      </p:sp>
      <p:sp>
        <p:nvSpPr>
          <p:cNvPr id="297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1073018" eaLnBrk="0" hangingPunct="0">
              <a:spcBef>
                <a:spcPct val="30000"/>
              </a:spcBef>
              <a:defRPr kumimoji="1" sz="1300">
                <a:solidFill>
                  <a:schemeClr val="tx1"/>
                </a:solidFill>
                <a:latin typeface="Arial" charset="0"/>
                <a:ea typeface="Osaka" charset="-128"/>
              </a:defRPr>
            </a:lvl1pPr>
            <a:lvl2pPr marL="804763" indent="-309524" defTabSz="1073018" eaLnBrk="0" hangingPunct="0">
              <a:spcBef>
                <a:spcPct val="30000"/>
              </a:spcBef>
              <a:defRPr kumimoji="1" sz="1300">
                <a:solidFill>
                  <a:schemeClr val="tx1"/>
                </a:solidFill>
                <a:latin typeface="Arial" charset="0"/>
                <a:ea typeface="Osaka" charset="-128"/>
              </a:defRPr>
            </a:lvl2pPr>
            <a:lvl3pPr marL="1238098" indent="-247620" defTabSz="1073018" eaLnBrk="0" hangingPunct="0">
              <a:spcBef>
                <a:spcPct val="30000"/>
              </a:spcBef>
              <a:defRPr kumimoji="1" sz="1300">
                <a:solidFill>
                  <a:schemeClr val="tx1"/>
                </a:solidFill>
                <a:latin typeface="Arial" charset="0"/>
                <a:ea typeface="Osaka" charset="-128"/>
              </a:defRPr>
            </a:lvl3pPr>
            <a:lvl4pPr marL="1733337" indent="-247620" defTabSz="1073018" eaLnBrk="0" hangingPunct="0">
              <a:spcBef>
                <a:spcPct val="30000"/>
              </a:spcBef>
              <a:defRPr kumimoji="1" sz="1300">
                <a:solidFill>
                  <a:schemeClr val="tx1"/>
                </a:solidFill>
                <a:latin typeface="Arial" charset="0"/>
                <a:ea typeface="Osaka" charset="-128"/>
              </a:defRPr>
            </a:lvl4pPr>
            <a:lvl5pPr marL="2228576" indent="-247620" defTabSz="1073018" eaLnBrk="0" hangingPunct="0">
              <a:spcBef>
                <a:spcPct val="30000"/>
              </a:spcBef>
              <a:defRPr kumimoji="1" sz="1300">
                <a:solidFill>
                  <a:schemeClr val="tx1"/>
                </a:solidFill>
                <a:latin typeface="Arial" charset="0"/>
                <a:ea typeface="Osaka" charset="-128"/>
              </a:defRPr>
            </a:lvl5pPr>
            <a:lvl6pPr marL="2723815" indent="-247620" defTabSz="1073018" eaLnBrk="0" fontAlgn="base" hangingPunct="0">
              <a:spcBef>
                <a:spcPct val="30000"/>
              </a:spcBef>
              <a:spcAft>
                <a:spcPct val="0"/>
              </a:spcAft>
              <a:defRPr kumimoji="1" sz="1300">
                <a:solidFill>
                  <a:schemeClr val="tx1"/>
                </a:solidFill>
                <a:latin typeface="Arial" charset="0"/>
                <a:ea typeface="Osaka" charset="-128"/>
              </a:defRPr>
            </a:lvl6pPr>
            <a:lvl7pPr marL="3219054" indent="-247620" defTabSz="1073018" eaLnBrk="0" fontAlgn="base" hangingPunct="0">
              <a:spcBef>
                <a:spcPct val="30000"/>
              </a:spcBef>
              <a:spcAft>
                <a:spcPct val="0"/>
              </a:spcAft>
              <a:defRPr kumimoji="1" sz="1300">
                <a:solidFill>
                  <a:schemeClr val="tx1"/>
                </a:solidFill>
                <a:latin typeface="Arial" charset="0"/>
                <a:ea typeface="Osaka" charset="-128"/>
              </a:defRPr>
            </a:lvl7pPr>
            <a:lvl8pPr marL="3714293" indent="-247620" defTabSz="1073018" eaLnBrk="0" fontAlgn="base" hangingPunct="0">
              <a:spcBef>
                <a:spcPct val="30000"/>
              </a:spcBef>
              <a:spcAft>
                <a:spcPct val="0"/>
              </a:spcAft>
              <a:defRPr kumimoji="1" sz="1300">
                <a:solidFill>
                  <a:schemeClr val="tx1"/>
                </a:solidFill>
                <a:latin typeface="Arial" charset="0"/>
                <a:ea typeface="Osaka" charset="-128"/>
              </a:defRPr>
            </a:lvl8pPr>
            <a:lvl9pPr marL="4209532" indent="-247620" defTabSz="1073018" eaLnBrk="0" fontAlgn="base" hangingPunct="0">
              <a:spcBef>
                <a:spcPct val="30000"/>
              </a:spcBef>
              <a:spcAft>
                <a:spcPct val="0"/>
              </a:spcAft>
              <a:defRPr kumimoji="1" sz="1300">
                <a:solidFill>
                  <a:schemeClr val="tx1"/>
                </a:solidFill>
                <a:latin typeface="Arial" charset="0"/>
                <a:ea typeface="Osaka" charset="-128"/>
              </a:defRPr>
            </a:lvl9pPr>
          </a:lstStyle>
          <a:p>
            <a:pPr marL="0" marR="0" lvl="0" indent="0" algn="r" defTabSz="1073018" rtl="0" eaLnBrk="1" fontAlgn="base" latinLnBrk="0" hangingPunct="1">
              <a:lnSpc>
                <a:spcPct val="100000"/>
              </a:lnSpc>
              <a:spcBef>
                <a:spcPct val="0"/>
              </a:spcBef>
              <a:spcAft>
                <a:spcPct val="0"/>
              </a:spcAft>
              <a:buClrTx/>
              <a:buSzTx/>
              <a:buFontTx/>
              <a:buNone/>
              <a:tabLst/>
              <a:defRPr/>
            </a:pPr>
            <a:fld id="{330B8032-313D-4E29-830B-B64403E69E82}" type="slidenum">
              <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rPr>
              <a:pPr marL="0" marR="0" lvl="0" indent="0" algn="r" defTabSz="1073018" rtl="0" eaLnBrk="1" fontAlgn="base" latinLnBrk="0" hangingPunct="1">
                <a:lnSpc>
                  <a:spcPct val="100000"/>
                </a:lnSpc>
                <a:spcBef>
                  <a:spcPct val="0"/>
                </a:spcBef>
                <a:spcAft>
                  <a:spcPct val="0"/>
                </a:spcAft>
                <a:buClrTx/>
                <a:buSzTx/>
                <a:buFontTx/>
                <a:buNone/>
                <a:tabLst/>
                <a:defRPr/>
              </a:pPr>
              <a:t>33</a:t>
            </a:fld>
            <a:endParaRPr kumimoji="1" lang="en-US" altLang="ja-JP" sz="14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30723" name="Rectangle 2"/>
          <p:cNvSpPr>
            <a:spLocks noGrp="1" noRot="1" noChangeAspect="1" noChangeArrowheads="1" noTextEdit="1"/>
          </p:cNvSpPr>
          <p:nvPr>
            <p:ph type="sldImg"/>
          </p:nvPr>
        </p:nvSpPr>
        <p:spPr>
          <a:xfrm>
            <a:off x="993775" y="769938"/>
            <a:ext cx="5111750" cy="3835400"/>
          </a:xfrm>
          <a:ln/>
        </p:spPr>
      </p:sp>
      <p:sp>
        <p:nvSpPr>
          <p:cNvPr id="30724"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F2C1E529-A5C4-4D57-BAD1-4FBCF48E6419}" type="slidenum">
              <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36</a:t>
            </a:fld>
            <a:endPar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630786" name="Rectangle 2"/>
          <p:cNvSpPr>
            <a:spLocks noGrp="1" noRot="1" noChangeAspect="1" noChangeArrowheads="1" noTextEdit="1"/>
          </p:cNvSpPr>
          <p:nvPr>
            <p:ph type="sldImg"/>
          </p:nvPr>
        </p:nvSpPr>
        <p:spPr>
          <a:xfrm>
            <a:off x="992188" y="768350"/>
            <a:ext cx="5114925" cy="3836988"/>
          </a:xfrm>
          <a:ln/>
        </p:spPr>
      </p:sp>
      <p:sp>
        <p:nvSpPr>
          <p:cNvPr id="630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955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511B9-3621-1351-9B65-2936CE82849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DF48FCA-1674-8393-2F36-7E834D1AA74B}"/>
              </a:ext>
            </a:extLst>
          </p:cNvPr>
          <p:cNvSpPr>
            <a:spLocks noGrp="1" noChangeArrowheads="1"/>
          </p:cNvSpPr>
          <p:nvPr>
            <p:ph type="sldNum" sz="quarter" idx="5"/>
          </p:nvPr>
        </p:nvSpPr>
        <p:spPr>
          <a:ln/>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F2C1E529-A5C4-4D57-BAD1-4FBCF48E6419}" type="slidenum">
              <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6</a:t>
            </a:fld>
            <a:endPar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630786" name="Rectangle 2">
            <a:extLst>
              <a:ext uri="{FF2B5EF4-FFF2-40B4-BE49-F238E27FC236}">
                <a16:creationId xmlns:a16="http://schemas.microsoft.com/office/drawing/2014/main" id="{030D6DCE-043C-D651-C53A-C9D2507665D1}"/>
              </a:ext>
            </a:extLst>
          </p:cNvPr>
          <p:cNvSpPr>
            <a:spLocks noGrp="1" noRot="1" noChangeAspect="1" noChangeArrowheads="1" noTextEdit="1"/>
          </p:cNvSpPr>
          <p:nvPr>
            <p:ph type="sldImg"/>
          </p:nvPr>
        </p:nvSpPr>
        <p:spPr>
          <a:xfrm>
            <a:off x="992188" y="768350"/>
            <a:ext cx="5114925" cy="3836988"/>
          </a:xfrm>
          <a:ln/>
        </p:spPr>
      </p:sp>
      <p:sp>
        <p:nvSpPr>
          <p:cNvPr id="630787" name="Rectangle 3">
            <a:extLst>
              <a:ext uri="{FF2B5EF4-FFF2-40B4-BE49-F238E27FC236}">
                <a16:creationId xmlns:a16="http://schemas.microsoft.com/office/drawing/2014/main" id="{C9BE22AE-FB29-7027-5C0B-4072BF109E3B}"/>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574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pitchFamily="34" charset="0"/>
                <a:ea typeface="Osaka" charset="-128"/>
              </a:defRPr>
            </a:lvl1pPr>
            <a:lvl2pPr marL="742950" indent="-285750" defTabSz="990600" eaLnBrk="0" hangingPunct="0">
              <a:defRPr kumimoji="1">
                <a:solidFill>
                  <a:schemeClr val="tx1"/>
                </a:solidFill>
                <a:latin typeface="Arial" pitchFamily="34" charset="0"/>
                <a:ea typeface="Osaka" charset="-128"/>
              </a:defRPr>
            </a:lvl2pPr>
            <a:lvl3pPr marL="1143000" indent="-228600" defTabSz="990600" eaLnBrk="0" hangingPunct="0">
              <a:defRPr kumimoji="1">
                <a:solidFill>
                  <a:schemeClr val="tx1"/>
                </a:solidFill>
                <a:latin typeface="Arial" pitchFamily="34" charset="0"/>
                <a:ea typeface="Osaka" charset="-128"/>
              </a:defRPr>
            </a:lvl3pPr>
            <a:lvl4pPr marL="1600200" indent="-228600" defTabSz="990600" eaLnBrk="0" hangingPunct="0">
              <a:defRPr kumimoji="1">
                <a:solidFill>
                  <a:schemeClr val="tx1"/>
                </a:solidFill>
                <a:latin typeface="Arial" pitchFamily="34" charset="0"/>
                <a:ea typeface="Osaka" charset="-128"/>
              </a:defRPr>
            </a:lvl4pPr>
            <a:lvl5pPr marL="2057400" indent="-228600" defTabSz="990600" eaLnBrk="0" hangingPunct="0">
              <a:defRPr kumimoji="1">
                <a:solidFill>
                  <a:schemeClr val="tx1"/>
                </a:solidFill>
                <a:latin typeface="Arial" pitchFamily="34" charset="0"/>
                <a:ea typeface="Osaka" charset="-128"/>
              </a:defRPr>
            </a:lvl5pPr>
            <a:lvl6pPr marL="2514600" indent="-228600" defTabSz="990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defTabSz="990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defTabSz="990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defTabSz="990600" eaLnBrk="0" fontAlgn="base" hangingPunct="0">
              <a:spcBef>
                <a:spcPct val="0"/>
              </a:spcBef>
              <a:spcAft>
                <a:spcPct val="0"/>
              </a:spcAft>
              <a:defRPr kumimoji="1">
                <a:solidFill>
                  <a:schemeClr val="tx1"/>
                </a:solidFill>
                <a:latin typeface="Arial" pitchFamily="34" charset="0"/>
                <a:ea typeface="Osaka" charset="-128"/>
              </a:defRPr>
            </a:lvl9pPr>
          </a:lstStyle>
          <a:p>
            <a:pPr eaLnBrk="1" hangingPunct="1"/>
            <a:fld id="{D9AD91E8-F443-48B9-89AA-A452A97AAF78}" type="slidenum">
              <a:rPr lang="en-US" altLang="ja-JP" smtClean="0"/>
              <a:pPr eaLnBrk="1" hangingPunct="1"/>
              <a:t>7</a:t>
            </a:fld>
            <a:endParaRPr lang="en-US" altLang="ja-JP"/>
          </a:p>
        </p:txBody>
      </p:sp>
      <p:sp>
        <p:nvSpPr>
          <p:cNvPr id="35843" name="Rectangle 2"/>
          <p:cNvSpPr>
            <a:spLocks noGrp="1" noRot="1" noChangeAspect="1" noChangeArrowheads="1" noTextEdit="1"/>
          </p:cNvSpPr>
          <p:nvPr>
            <p:ph type="sldImg"/>
          </p:nvPr>
        </p:nvSpPr>
        <p:spPr>
          <a:xfrm>
            <a:off x="990600" y="766763"/>
            <a:ext cx="5118100" cy="3838575"/>
          </a:xfrm>
          <a:ln/>
        </p:spPr>
      </p:sp>
      <p:sp>
        <p:nvSpPr>
          <p:cNvPr id="35844" name="Rectangle 3"/>
          <p:cNvSpPr>
            <a:spLocks noGrp="1" noChangeArrowheads="1"/>
          </p:cNvSpPr>
          <p:nvPr>
            <p:ph type="body" idx="1"/>
          </p:nvPr>
        </p:nvSpPr>
        <p:spPr>
          <a:xfrm>
            <a:off x="947738" y="4860925"/>
            <a:ext cx="5203825" cy="4606925"/>
          </a:xfrm>
          <a:noFill/>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pitchFamily="34" charset="0"/>
                <a:ea typeface="Osaka" charset="-128"/>
              </a:defRPr>
            </a:lvl1pPr>
            <a:lvl2pPr marL="742950" indent="-285750" defTabSz="990600" eaLnBrk="0" hangingPunct="0">
              <a:defRPr kumimoji="1">
                <a:solidFill>
                  <a:schemeClr val="tx1"/>
                </a:solidFill>
                <a:latin typeface="Arial" pitchFamily="34" charset="0"/>
                <a:ea typeface="Osaka" charset="-128"/>
              </a:defRPr>
            </a:lvl2pPr>
            <a:lvl3pPr marL="1143000" indent="-228600" defTabSz="990600" eaLnBrk="0" hangingPunct="0">
              <a:defRPr kumimoji="1">
                <a:solidFill>
                  <a:schemeClr val="tx1"/>
                </a:solidFill>
                <a:latin typeface="Arial" pitchFamily="34" charset="0"/>
                <a:ea typeface="Osaka" charset="-128"/>
              </a:defRPr>
            </a:lvl3pPr>
            <a:lvl4pPr marL="1600200" indent="-228600" defTabSz="990600" eaLnBrk="0" hangingPunct="0">
              <a:defRPr kumimoji="1">
                <a:solidFill>
                  <a:schemeClr val="tx1"/>
                </a:solidFill>
                <a:latin typeface="Arial" pitchFamily="34" charset="0"/>
                <a:ea typeface="Osaka" charset="-128"/>
              </a:defRPr>
            </a:lvl4pPr>
            <a:lvl5pPr marL="2057400" indent="-228600" defTabSz="990600" eaLnBrk="0" hangingPunct="0">
              <a:defRPr kumimoji="1">
                <a:solidFill>
                  <a:schemeClr val="tx1"/>
                </a:solidFill>
                <a:latin typeface="Arial" pitchFamily="34" charset="0"/>
                <a:ea typeface="Osaka" charset="-128"/>
              </a:defRPr>
            </a:lvl5pPr>
            <a:lvl6pPr marL="2514600" indent="-228600" defTabSz="990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defTabSz="990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defTabSz="990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defTabSz="990600" eaLnBrk="0" fontAlgn="base" hangingPunct="0">
              <a:spcBef>
                <a:spcPct val="0"/>
              </a:spcBef>
              <a:spcAft>
                <a:spcPct val="0"/>
              </a:spcAft>
              <a:defRPr kumimoji="1">
                <a:solidFill>
                  <a:schemeClr val="tx1"/>
                </a:solidFill>
                <a:latin typeface="Arial" pitchFamily="34" charset="0"/>
                <a:ea typeface="Osaka" charset="-128"/>
              </a:defRPr>
            </a:lvl9pPr>
          </a:lstStyle>
          <a:p>
            <a:pPr eaLnBrk="1" hangingPunct="1"/>
            <a:fld id="{F76162D4-1974-40AC-A019-33A646CB82AC}" type="slidenum">
              <a:rPr lang="en-US" altLang="ja-JP" smtClean="0"/>
              <a:pPr eaLnBrk="1" hangingPunct="1"/>
              <a:t>9</a:t>
            </a:fld>
            <a:endParaRPr lang="en-US" altLang="ja-JP"/>
          </a:p>
        </p:txBody>
      </p:sp>
      <p:sp>
        <p:nvSpPr>
          <p:cNvPr id="36867" name="Rectangle 2"/>
          <p:cNvSpPr>
            <a:spLocks noGrp="1" noRot="1" noChangeAspect="1" noChangeArrowheads="1" noTextEdit="1"/>
          </p:cNvSpPr>
          <p:nvPr>
            <p:ph type="sldImg"/>
          </p:nvPr>
        </p:nvSpPr>
        <p:spPr>
          <a:xfrm>
            <a:off x="990600" y="766763"/>
            <a:ext cx="5118100" cy="3838575"/>
          </a:xfrm>
          <a:ln/>
        </p:spPr>
      </p:sp>
      <p:sp>
        <p:nvSpPr>
          <p:cNvPr id="36868" name="Rectangle 3"/>
          <p:cNvSpPr>
            <a:spLocks noGrp="1" noChangeArrowheads="1"/>
          </p:cNvSpPr>
          <p:nvPr>
            <p:ph type="body" idx="1"/>
          </p:nvPr>
        </p:nvSpPr>
        <p:spPr>
          <a:xfrm>
            <a:off x="947738" y="4860925"/>
            <a:ext cx="5203825" cy="4606925"/>
          </a:xfrm>
          <a:noFill/>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pitchFamily="34" charset="0"/>
                <a:ea typeface="Osaka" charset="-128"/>
              </a:defRPr>
            </a:lvl1pPr>
            <a:lvl2pPr marL="742950" indent="-285750" defTabSz="990600" eaLnBrk="0" hangingPunct="0">
              <a:defRPr kumimoji="1">
                <a:solidFill>
                  <a:schemeClr val="tx1"/>
                </a:solidFill>
                <a:latin typeface="Arial" pitchFamily="34" charset="0"/>
                <a:ea typeface="Osaka" charset="-128"/>
              </a:defRPr>
            </a:lvl2pPr>
            <a:lvl3pPr marL="1143000" indent="-228600" defTabSz="990600" eaLnBrk="0" hangingPunct="0">
              <a:defRPr kumimoji="1">
                <a:solidFill>
                  <a:schemeClr val="tx1"/>
                </a:solidFill>
                <a:latin typeface="Arial" pitchFamily="34" charset="0"/>
                <a:ea typeface="Osaka" charset="-128"/>
              </a:defRPr>
            </a:lvl3pPr>
            <a:lvl4pPr marL="1600200" indent="-228600" defTabSz="990600" eaLnBrk="0" hangingPunct="0">
              <a:defRPr kumimoji="1">
                <a:solidFill>
                  <a:schemeClr val="tx1"/>
                </a:solidFill>
                <a:latin typeface="Arial" pitchFamily="34" charset="0"/>
                <a:ea typeface="Osaka" charset="-128"/>
              </a:defRPr>
            </a:lvl4pPr>
            <a:lvl5pPr marL="2057400" indent="-228600" defTabSz="990600" eaLnBrk="0" hangingPunct="0">
              <a:defRPr kumimoji="1">
                <a:solidFill>
                  <a:schemeClr val="tx1"/>
                </a:solidFill>
                <a:latin typeface="Arial" pitchFamily="34" charset="0"/>
                <a:ea typeface="Osaka" charset="-128"/>
              </a:defRPr>
            </a:lvl5pPr>
            <a:lvl6pPr marL="2514600" indent="-228600" defTabSz="990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defTabSz="990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defTabSz="990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defTabSz="990600" eaLnBrk="0" fontAlgn="base" hangingPunct="0">
              <a:spcBef>
                <a:spcPct val="0"/>
              </a:spcBef>
              <a:spcAft>
                <a:spcPct val="0"/>
              </a:spcAft>
              <a:defRPr kumimoji="1">
                <a:solidFill>
                  <a:schemeClr val="tx1"/>
                </a:solidFill>
                <a:latin typeface="Arial" pitchFamily="34" charset="0"/>
                <a:ea typeface="Osaka" charset="-128"/>
              </a:defRPr>
            </a:lvl9pPr>
          </a:lstStyle>
          <a:p>
            <a:pPr eaLnBrk="1" hangingPunct="1"/>
            <a:fld id="{9877912A-C6B1-40EB-8BE5-E01269DD4D65}" type="slidenum">
              <a:rPr lang="en-US" altLang="ja-JP" smtClean="0"/>
              <a:pPr eaLnBrk="1" hangingPunct="1"/>
              <a:t>10</a:t>
            </a:fld>
            <a:endParaRPr lang="en-US" altLang="ja-JP"/>
          </a:p>
        </p:txBody>
      </p:sp>
      <p:sp>
        <p:nvSpPr>
          <p:cNvPr id="37891" name="Rectangle 2"/>
          <p:cNvSpPr>
            <a:spLocks noGrp="1" noRot="1" noChangeAspect="1" noChangeArrowheads="1" noTextEdit="1"/>
          </p:cNvSpPr>
          <p:nvPr>
            <p:ph type="sldImg"/>
          </p:nvPr>
        </p:nvSpPr>
        <p:spPr>
          <a:xfrm>
            <a:off x="990600" y="766763"/>
            <a:ext cx="5118100" cy="3838575"/>
          </a:xfrm>
          <a:ln/>
        </p:spPr>
      </p:sp>
      <p:sp>
        <p:nvSpPr>
          <p:cNvPr id="37892" name="Rectangle 3"/>
          <p:cNvSpPr>
            <a:spLocks noGrp="1" noChangeArrowheads="1"/>
          </p:cNvSpPr>
          <p:nvPr>
            <p:ph type="body" idx="1"/>
          </p:nvPr>
        </p:nvSpPr>
        <p:spPr>
          <a:xfrm>
            <a:off x="947738" y="4860925"/>
            <a:ext cx="5203825" cy="4606925"/>
          </a:xfrm>
          <a:noFill/>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pitchFamily="34" charset="0"/>
                <a:ea typeface="Osaka" charset="-128"/>
              </a:defRPr>
            </a:lvl1pPr>
            <a:lvl2pPr marL="742950" indent="-285750" defTabSz="990600" eaLnBrk="0" hangingPunct="0">
              <a:defRPr kumimoji="1">
                <a:solidFill>
                  <a:schemeClr val="tx1"/>
                </a:solidFill>
                <a:latin typeface="Arial" pitchFamily="34" charset="0"/>
                <a:ea typeface="Osaka" charset="-128"/>
              </a:defRPr>
            </a:lvl2pPr>
            <a:lvl3pPr marL="1143000" indent="-228600" defTabSz="990600" eaLnBrk="0" hangingPunct="0">
              <a:defRPr kumimoji="1">
                <a:solidFill>
                  <a:schemeClr val="tx1"/>
                </a:solidFill>
                <a:latin typeface="Arial" pitchFamily="34" charset="0"/>
                <a:ea typeface="Osaka" charset="-128"/>
              </a:defRPr>
            </a:lvl3pPr>
            <a:lvl4pPr marL="1600200" indent="-228600" defTabSz="990600" eaLnBrk="0" hangingPunct="0">
              <a:defRPr kumimoji="1">
                <a:solidFill>
                  <a:schemeClr val="tx1"/>
                </a:solidFill>
                <a:latin typeface="Arial" pitchFamily="34" charset="0"/>
                <a:ea typeface="Osaka" charset="-128"/>
              </a:defRPr>
            </a:lvl4pPr>
            <a:lvl5pPr marL="2057400" indent="-228600" defTabSz="990600" eaLnBrk="0" hangingPunct="0">
              <a:defRPr kumimoji="1">
                <a:solidFill>
                  <a:schemeClr val="tx1"/>
                </a:solidFill>
                <a:latin typeface="Arial" pitchFamily="34" charset="0"/>
                <a:ea typeface="Osaka" charset="-128"/>
              </a:defRPr>
            </a:lvl5pPr>
            <a:lvl6pPr marL="2514600" indent="-228600" defTabSz="990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defTabSz="990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defTabSz="990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defTabSz="990600" eaLnBrk="0" fontAlgn="base" hangingPunct="0">
              <a:spcBef>
                <a:spcPct val="0"/>
              </a:spcBef>
              <a:spcAft>
                <a:spcPct val="0"/>
              </a:spcAft>
              <a:defRPr kumimoji="1">
                <a:solidFill>
                  <a:schemeClr val="tx1"/>
                </a:solidFill>
                <a:latin typeface="Arial" pitchFamily="34" charset="0"/>
                <a:ea typeface="Osaka" charset="-128"/>
              </a:defRPr>
            </a:lvl9pPr>
          </a:lstStyle>
          <a:p>
            <a:pPr eaLnBrk="1" hangingPunct="1"/>
            <a:fld id="{07477C8A-AF34-4304-A268-D6DD95B83C90}" type="slidenum">
              <a:rPr lang="en-US" altLang="ja-JP" smtClean="0"/>
              <a:pPr eaLnBrk="1" hangingPunct="1"/>
              <a:t>11</a:t>
            </a:fld>
            <a:endParaRPr lang="en-US" altLang="ja-JP"/>
          </a:p>
        </p:txBody>
      </p:sp>
      <p:sp>
        <p:nvSpPr>
          <p:cNvPr id="38915" name="Rectangle 2"/>
          <p:cNvSpPr>
            <a:spLocks noGrp="1" noRot="1" noChangeAspect="1" noChangeArrowheads="1" noTextEdit="1"/>
          </p:cNvSpPr>
          <p:nvPr>
            <p:ph type="sldImg"/>
          </p:nvPr>
        </p:nvSpPr>
        <p:spPr>
          <a:xfrm>
            <a:off x="990600" y="766763"/>
            <a:ext cx="5118100" cy="3838575"/>
          </a:xfrm>
          <a:ln/>
        </p:spPr>
      </p:sp>
      <p:sp>
        <p:nvSpPr>
          <p:cNvPr id="38916" name="Rectangle 3"/>
          <p:cNvSpPr>
            <a:spLocks noGrp="1" noChangeArrowheads="1"/>
          </p:cNvSpPr>
          <p:nvPr>
            <p:ph type="body" idx="1"/>
          </p:nvPr>
        </p:nvSpPr>
        <p:spPr>
          <a:xfrm>
            <a:off x="947738" y="4860925"/>
            <a:ext cx="5203825" cy="4606925"/>
          </a:xfrm>
          <a:noFill/>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0BC8B-43AB-4A34-B20A-040C84550ADD}" type="slidenum">
              <a:rPr lang="en-US" altLang="ja-JP"/>
              <a:pPr/>
              <a:t>12</a:t>
            </a:fld>
            <a:endParaRPr lang="en-US" altLang="ja-JP"/>
          </a:p>
        </p:txBody>
      </p:sp>
      <p:sp>
        <p:nvSpPr>
          <p:cNvPr id="2694146" name="Rectangle 2"/>
          <p:cNvSpPr>
            <a:spLocks noGrp="1" noRot="1" noChangeAspect="1" noChangeArrowheads="1" noTextEdit="1"/>
          </p:cNvSpPr>
          <p:nvPr>
            <p:ph type="sldImg"/>
          </p:nvPr>
        </p:nvSpPr>
        <p:spPr>
          <a:xfrm>
            <a:off x="990600" y="766763"/>
            <a:ext cx="5118100" cy="3838575"/>
          </a:xfrm>
          <a:ln/>
        </p:spPr>
      </p:sp>
      <p:sp>
        <p:nvSpPr>
          <p:cNvPr id="2694147" name="Rectangle 3"/>
          <p:cNvSpPr>
            <a:spLocks noGrp="1" noChangeArrowheads="1"/>
          </p:cNvSpPr>
          <p:nvPr>
            <p:ph type="body" idx="1"/>
          </p:nvPr>
        </p:nvSpPr>
        <p:spPr>
          <a:xfrm>
            <a:off x="947738" y="4860925"/>
            <a:ext cx="5203825" cy="4606925"/>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1FDCB-7075-43CA-9FFC-63A66584F02B}" type="slidenum">
              <a:rPr lang="en-US" altLang="ja-JP"/>
              <a:pPr/>
              <a:t>13</a:t>
            </a:fld>
            <a:endParaRPr lang="en-US" altLang="ja-JP"/>
          </a:p>
        </p:txBody>
      </p:sp>
      <p:sp>
        <p:nvSpPr>
          <p:cNvPr id="2696194" name="Rectangle 2"/>
          <p:cNvSpPr>
            <a:spLocks noGrp="1" noRot="1" noChangeAspect="1" noChangeArrowheads="1" noTextEdit="1"/>
          </p:cNvSpPr>
          <p:nvPr>
            <p:ph type="sldImg"/>
          </p:nvPr>
        </p:nvSpPr>
        <p:spPr>
          <a:xfrm>
            <a:off x="990600" y="766763"/>
            <a:ext cx="5118100" cy="3838575"/>
          </a:xfrm>
          <a:ln/>
        </p:spPr>
      </p:sp>
      <p:sp>
        <p:nvSpPr>
          <p:cNvPr id="2696195" name="Rectangle 3"/>
          <p:cNvSpPr>
            <a:spLocks noGrp="1" noChangeArrowheads="1"/>
          </p:cNvSpPr>
          <p:nvPr>
            <p:ph type="body" idx="1"/>
          </p:nvPr>
        </p:nvSpPr>
        <p:spPr>
          <a:xfrm>
            <a:off x="947738" y="4860925"/>
            <a:ext cx="5203825" cy="460692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endParaRPr lang="en-US" dirty="0"/>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18983768"/>
      </p:ext>
    </p:extLst>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9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74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204705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9827820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0141567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34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96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364049772"/>
      </p:ext>
    </p:extLst>
  </p:cSld>
  <p:clrMapOvr>
    <a:masterClrMapping/>
  </p:clrMapOvr>
  <p:transition>
    <p:spli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ADC"/>
        </a:solidFill>
        <a:effectLst/>
      </p:bgPr>
    </p:bg>
    <p:spTree>
      <p:nvGrpSpPr>
        <p:cNvPr id="1" name=""/>
        <p:cNvGrpSpPr/>
        <p:nvPr/>
      </p:nvGrpSpPr>
      <p:grpSpPr>
        <a:xfrm>
          <a:off x="0" y="0"/>
          <a:ext cx="0" cy="0"/>
          <a:chOff x="0" y="0"/>
          <a:chExt cx="0" cy="0"/>
        </a:xfrm>
      </p:grpSpPr>
      <p:sp>
        <p:nvSpPr>
          <p:cNvPr id="1032" name="AutoShape 8"/>
          <p:cNvSpPr>
            <a:spLocks noChangeArrowheads="1"/>
          </p:cNvSpPr>
          <p:nvPr userDrawn="1"/>
        </p:nvSpPr>
        <p:spPr bwMode="auto">
          <a:xfrm flipH="1">
            <a:off x="8316913" y="6035675"/>
            <a:ext cx="827087" cy="827088"/>
          </a:xfrm>
          <a:prstGeom prst="rtTriangle">
            <a:avLst/>
          </a:prstGeom>
          <a:solidFill>
            <a:srgbClr val="3A5B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メイリオ" panose="020B0604030504040204" pitchFamily="50" charset="-128"/>
              <a:ea typeface="メイリオ" panose="020B0604030504040204" pitchFamily="50" charset="-128"/>
            </a:endParaRPr>
          </a:p>
        </p:txBody>
      </p:sp>
      <p:sp>
        <p:nvSpPr>
          <p:cNvPr id="1026" name="Rectangle 2"/>
          <p:cNvSpPr>
            <a:spLocks noGrp="1" noChangeArrowheads="1"/>
          </p:cNvSpPr>
          <p:nvPr>
            <p:ph type="title"/>
          </p:nvPr>
        </p:nvSpPr>
        <p:spPr bwMode="auto">
          <a:xfrm>
            <a:off x="0" y="0"/>
            <a:ext cx="8456613" cy="660400"/>
          </a:xfrm>
          <a:prstGeom prst="rect">
            <a:avLst/>
          </a:prstGeom>
          <a:solidFill>
            <a:srgbClr val="3A5B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72000" rIns="91440" bIns="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58775" y="898525"/>
            <a:ext cx="8456613"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80000" rIns="180000" bIns="1800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スライド番号プレースホルダー 3"/>
          <p:cNvSpPr txBox="1">
            <a:spLocks/>
          </p:cNvSpPr>
          <p:nvPr userDrawn="1"/>
        </p:nvSpPr>
        <p:spPr>
          <a:xfrm>
            <a:off x="4666042" y="6381328"/>
            <a:ext cx="4518496" cy="360363"/>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Osaka" charset="-128"/>
                <a:cs typeface="+mn-cs"/>
              </a:defRPr>
            </a:lvl1pPr>
            <a:lvl2pPr marL="457200" algn="l" rtl="0" fontAlgn="base">
              <a:spcBef>
                <a:spcPct val="0"/>
              </a:spcBef>
              <a:spcAft>
                <a:spcPct val="0"/>
              </a:spcAft>
              <a:defRPr kumimoji="1" kern="1200">
                <a:solidFill>
                  <a:schemeClr val="tx1"/>
                </a:solidFill>
                <a:latin typeface="Arial" charset="0"/>
                <a:ea typeface="Osaka" charset="-128"/>
                <a:cs typeface="+mn-cs"/>
              </a:defRPr>
            </a:lvl2pPr>
            <a:lvl3pPr marL="914400" algn="l" rtl="0" fontAlgn="base">
              <a:spcBef>
                <a:spcPct val="0"/>
              </a:spcBef>
              <a:spcAft>
                <a:spcPct val="0"/>
              </a:spcAft>
              <a:defRPr kumimoji="1" kern="1200">
                <a:solidFill>
                  <a:schemeClr val="tx1"/>
                </a:solidFill>
                <a:latin typeface="Arial" charset="0"/>
                <a:ea typeface="Osaka" charset="-128"/>
                <a:cs typeface="+mn-cs"/>
              </a:defRPr>
            </a:lvl3pPr>
            <a:lvl4pPr marL="1371600" algn="l" rtl="0" fontAlgn="base">
              <a:spcBef>
                <a:spcPct val="0"/>
              </a:spcBef>
              <a:spcAft>
                <a:spcPct val="0"/>
              </a:spcAft>
              <a:defRPr kumimoji="1" kern="1200">
                <a:solidFill>
                  <a:schemeClr val="tx1"/>
                </a:solidFill>
                <a:latin typeface="Arial" charset="0"/>
                <a:ea typeface="Osaka" charset="-128"/>
                <a:cs typeface="+mn-cs"/>
              </a:defRPr>
            </a:lvl4pPr>
            <a:lvl5pPr marL="1828800" algn="l" rtl="0" fontAlgn="base">
              <a:spcBef>
                <a:spcPct val="0"/>
              </a:spcBef>
              <a:spcAft>
                <a:spcPct val="0"/>
              </a:spcAft>
              <a:defRPr kumimoji="1" kern="1200">
                <a:solidFill>
                  <a:schemeClr val="tx1"/>
                </a:solidFill>
                <a:latin typeface="Arial" charset="0"/>
                <a:ea typeface="Osaka" charset="-128"/>
                <a:cs typeface="+mn-cs"/>
              </a:defRPr>
            </a:lvl5pPr>
            <a:lvl6pPr marL="2286000" algn="l" defTabSz="914400" rtl="0" eaLnBrk="1" latinLnBrk="0" hangingPunct="1">
              <a:defRPr kumimoji="1" kern="1200">
                <a:solidFill>
                  <a:schemeClr val="tx1"/>
                </a:solidFill>
                <a:latin typeface="Arial" charset="0"/>
                <a:ea typeface="Osaka" charset="-128"/>
                <a:cs typeface="+mn-cs"/>
              </a:defRPr>
            </a:lvl6pPr>
            <a:lvl7pPr marL="2743200" algn="l" defTabSz="914400" rtl="0" eaLnBrk="1" latinLnBrk="0" hangingPunct="1">
              <a:defRPr kumimoji="1" kern="1200">
                <a:solidFill>
                  <a:schemeClr val="tx1"/>
                </a:solidFill>
                <a:latin typeface="Arial" charset="0"/>
                <a:ea typeface="Osaka" charset="-128"/>
                <a:cs typeface="+mn-cs"/>
              </a:defRPr>
            </a:lvl7pPr>
            <a:lvl8pPr marL="3200400" algn="l" defTabSz="914400" rtl="0" eaLnBrk="1" latinLnBrk="0" hangingPunct="1">
              <a:defRPr kumimoji="1" kern="1200">
                <a:solidFill>
                  <a:schemeClr val="tx1"/>
                </a:solidFill>
                <a:latin typeface="Arial" charset="0"/>
                <a:ea typeface="Osaka" charset="-128"/>
                <a:cs typeface="+mn-cs"/>
              </a:defRPr>
            </a:lvl8pPr>
            <a:lvl9pPr marL="3657600" algn="l" defTabSz="914400" rtl="0" eaLnBrk="1" latinLnBrk="0" hangingPunct="1">
              <a:defRPr kumimoji="1" kern="1200">
                <a:solidFill>
                  <a:schemeClr val="tx1"/>
                </a:solidFill>
                <a:latin typeface="Arial" charset="0"/>
                <a:ea typeface="Osaka" charset="-128"/>
                <a:cs typeface="+mn-cs"/>
              </a:defRPr>
            </a:lvl9pPr>
          </a:lstStyle>
          <a:p>
            <a:pPr>
              <a:tabLst>
                <a:tab pos="6786563" algn="r"/>
              </a:tabLst>
            </a:pPr>
            <a:r>
              <a:rPr lang="ja-JP" altLang="en-US" sz="1200" dirty="0">
                <a:latin typeface="メイリオ" panose="020B0604030504040204" pitchFamily="50" charset="-128"/>
                <a:ea typeface="メイリオ" panose="020B0604030504040204" pitchFamily="50" charset="-128"/>
              </a:rPr>
              <a:t>高知大学</a:t>
            </a:r>
            <a:r>
              <a:rPr lang="zh-TW" altLang="en-US" sz="1200" dirty="0">
                <a:latin typeface="メイリオ" panose="020B0604030504040204" pitchFamily="50" charset="-128"/>
                <a:ea typeface="メイリオ" panose="020B0604030504040204" pitchFamily="50" charset="-128"/>
              </a:rPr>
              <a:t>集中講義「化学生命理工学特論</a:t>
            </a:r>
            <a:r>
              <a:rPr lang="en-US" altLang="zh-TW" sz="1200" dirty="0">
                <a:latin typeface="メイリオ" panose="020B0604030504040204" pitchFamily="50" charset="-128"/>
                <a:ea typeface="メイリオ" panose="020B0604030504040204" pitchFamily="50" charset="-128"/>
              </a:rPr>
              <a:t>Ⅰ</a:t>
            </a:r>
            <a:r>
              <a:rPr lang="zh-TW" altLang="en-US" sz="12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	</a:t>
            </a:r>
            <a:fld id="{BC4A43E9-ABE2-4AED-9D63-2C140BCC42D7}" type="slidenum">
              <a:rPr lang="ja-JP" altLang="en-US" sz="2400" smtClean="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pPr>
                <a:tabLst>
                  <a:tab pos="6786563" algn="r"/>
                </a:tabLst>
              </a:pPr>
              <a:t>‹#›</a:t>
            </a:fld>
            <a:endParaRPr lang="ja-JP" altLang="en-US" sz="2400"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4496719"/>
      </p:ext>
    </p:extLst>
  </p:cSld>
  <p:clrMap bg1="lt1" tx1="dk1" bg2="lt2" tx2="dk2" accent1="accent1" accent2="accent2" accent3="accent3" accent4="accent4" accent5="accent5" accent6="accent6" hlink="hlink" folHlink="folHlink"/>
  <p:sldLayoutIdLst>
    <p:sldLayoutId id="2147483659" r:id="rId1"/>
  </p:sldLayoutIdLst>
  <p:transition>
    <p:split/>
  </p:transition>
  <p:hf hdr="0" ftr="0" dt="0"/>
  <p:txStyles>
    <p:titleStyle>
      <a:lvl1pPr algn="l" rtl="0" fontAlgn="base">
        <a:spcBef>
          <a:spcPct val="0"/>
        </a:spcBef>
        <a:spcAft>
          <a:spcPct val="0"/>
        </a:spcAft>
        <a:defRPr kumimoji="1" sz="280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mj-cs"/>
        </a:defRPr>
      </a:lvl1pPr>
      <a:lvl2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2pPr>
      <a:lvl3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3pPr>
      <a:lvl4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4pPr>
      <a:lvl5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9pPr>
    </p:titleStyle>
    <p:bodyStyle>
      <a:lvl1pPr marL="342900" indent="-342900" algn="l" defTabSz="8093075" rtl="0" fontAlgn="base">
        <a:spcBef>
          <a:spcPct val="20000"/>
        </a:spcBef>
        <a:spcAft>
          <a:spcPct val="0"/>
        </a:spcAft>
        <a:defRPr kumimoji="1" sz="2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cs typeface="+mn-cs"/>
        </a:defRPr>
      </a:lvl1pPr>
      <a:lvl2pPr marL="742950" indent="-285750" algn="l" defTabSz="8093075" rtl="0" fontAlgn="base">
        <a:spcBef>
          <a:spcPct val="20000"/>
        </a:spcBef>
        <a:spcAft>
          <a:spcPct val="0"/>
        </a:spcAft>
        <a:defRPr kumimoji="1" sz="16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2pPr>
      <a:lvl3pPr marL="11430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3pPr>
      <a:lvl4pPr marL="16002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4pPr>
      <a:lvl5pPr marL="2057400" indent="-228600" algn="l" defTabSz="8093075" rtl="0" fontAlgn="base">
        <a:spcBef>
          <a:spcPct val="20000"/>
        </a:spcBef>
        <a:spcAft>
          <a:spcPct val="0"/>
        </a:spcAft>
        <a:tabLst>
          <a:tab pos="7799388" algn="r"/>
        </a:tabLs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5pPr>
      <a:lvl6pPr marL="25146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6pPr>
      <a:lvl7pPr marL="29718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7pPr>
      <a:lvl8pPr marL="34290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8pPr>
      <a:lvl9pPr marL="38862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31578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975676"/>
      </p:ext>
    </p:extLst>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836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836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40933435"/>
      </p:ext>
    </p:extLst>
  </p:cSld>
  <p:clrMap bg1="lt1" tx1="dk1" bg2="lt2" tx2="dk2" accent1="accent1" accent2="accent2" accent3="accent3" accent4="accent4" accent5="accent5" accent6="accent6" hlink="hlink" folHlink="folHlink"/>
  <p:sldLayoutIdLst>
    <p:sldLayoutId id="2147483669" r:id="rId1"/>
  </p:sldLayoutIdLst>
  <p:transition spd="med">
    <p:fade/>
  </p:transition>
  <p:hf sldNum="0" hdr="0" ftr="0" dt="0"/>
  <p:txStyles>
    <p:titleStyle>
      <a:lvl1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1pPr>
      <a:lvl2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2pPr>
      <a:lvl3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3pPr>
      <a:lvl4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4pPr>
      <a:lvl5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5pPr>
      <a:lvl6pPr marL="4572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6pPr>
      <a:lvl7pPr marL="9144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7pPr>
      <a:lvl8pPr marL="13716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8pPr>
      <a:lvl9pPr marL="18288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1pPr>
      <a:lvl2pPr marL="742950" indent="-285750" algn="l" rtl="0" eaLnBrk="0" fontAlgn="base" hangingPunct="0">
        <a:spcBef>
          <a:spcPct val="20000"/>
        </a:spcBef>
        <a:spcAft>
          <a:spcPct val="0"/>
        </a:spcAft>
        <a:buChar char="–"/>
        <a:defRPr kumimoji="1" sz="28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2pPr>
      <a:lvl3pPr marL="1143000" indent="-228600" algn="l" rtl="0" eaLnBrk="0" fontAlgn="base" hangingPunct="0">
        <a:spcBef>
          <a:spcPct val="20000"/>
        </a:spcBef>
        <a:spcAft>
          <a:spcPct val="0"/>
        </a:spcAft>
        <a:buChar char="•"/>
        <a:defRPr kumimoji="1" sz="24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3pPr>
      <a:lvl4pPr marL="16002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4pPr>
      <a:lvl5pPr marL="20574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5pPr>
      <a:lvl6pPr marL="25146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6pPr>
      <a:lvl7pPr marL="29718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7pPr>
      <a:lvl8pPr marL="34290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8pPr>
      <a:lvl9pPr marL="38862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836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836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30698640"/>
      </p:ext>
    </p:extLst>
  </p:cSld>
  <p:clrMap bg1="lt1" tx1="dk1" bg2="lt2" tx2="dk2" accent1="accent1" accent2="accent2" accent3="accent3" accent4="accent4" accent5="accent5" accent6="accent6" hlink="hlink" folHlink="folHlink"/>
  <p:sldLayoutIdLst>
    <p:sldLayoutId id="2147483675" r:id="rId1"/>
  </p:sldLayoutIdLst>
  <p:transition spd="med">
    <p:fade/>
  </p:transition>
  <p:hf sldNum="0" hdr="0" ftr="0" dt="0"/>
  <p:txStyles>
    <p:titleStyle>
      <a:lvl1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2pPr>
      <a:lvl3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3pPr>
      <a:lvl4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4pPr>
      <a:lvl5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5pPr>
      <a:lvl6pPr marL="4572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6pPr>
      <a:lvl7pPr marL="9144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7pPr>
      <a:lvl8pPr marL="13716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8pPr>
      <a:lvl9pPr marL="18288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bg1"/>
          </a:solidFill>
          <a:effectLst>
            <a:outerShdw blurRad="38100" dist="38100" dir="2700000" algn="tl">
              <a:srgbClr val="80808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bg1"/>
          </a:solidFill>
          <a:effectLst>
            <a:outerShdw blurRad="38100" dist="38100" dir="2700000" algn="tl">
              <a:srgbClr val="808080"/>
            </a:outerShdw>
          </a:effectLst>
          <a:latin typeface="+mn-lt"/>
          <a:ea typeface="+mn-ea"/>
        </a:defRPr>
      </a:lvl2pPr>
      <a:lvl3pPr marL="1143000" indent="-228600" algn="l" rtl="0" eaLnBrk="0" fontAlgn="base" hangingPunct="0">
        <a:spcBef>
          <a:spcPct val="20000"/>
        </a:spcBef>
        <a:spcAft>
          <a:spcPct val="0"/>
        </a:spcAft>
        <a:buChar char="•"/>
        <a:defRPr kumimoji="1" sz="2400">
          <a:solidFill>
            <a:schemeClr val="bg1"/>
          </a:solidFill>
          <a:effectLst>
            <a:outerShdw blurRad="38100" dist="38100" dir="2700000" algn="tl">
              <a:srgbClr val="80808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4pPr>
      <a:lvl5pPr marL="20574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5pPr>
      <a:lvl6pPr marL="25146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6pPr>
      <a:lvl7pPr marL="29718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7pPr>
      <a:lvl8pPr marL="34290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8pPr>
      <a:lvl9pPr marL="38862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836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836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09029526"/>
      </p:ext>
    </p:extLst>
  </p:cSld>
  <p:clrMap bg1="lt1" tx1="dk1" bg2="lt2" tx2="dk2" accent1="accent1" accent2="accent2" accent3="accent3" accent4="accent4" accent5="accent5" accent6="accent6" hlink="hlink" folHlink="folHlink"/>
  <p:sldLayoutIdLst>
    <p:sldLayoutId id="2147483687" r:id="rId1"/>
  </p:sldLayoutIdLst>
  <p:transition spd="med">
    <p:fade/>
  </p:transition>
  <p:hf sldNum="0" hdr="0" ftr="0" dt="0"/>
  <p:txStyles>
    <p:titleStyle>
      <a:lvl1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2pPr>
      <a:lvl3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3pPr>
      <a:lvl4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4pPr>
      <a:lvl5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5pPr>
      <a:lvl6pPr marL="4572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6pPr>
      <a:lvl7pPr marL="9144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7pPr>
      <a:lvl8pPr marL="13716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8pPr>
      <a:lvl9pPr marL="18288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bg1"/>
          </a:solidFill>
          <a:effectLst>
            <a:outerShdw blurRad="38100" dist="38100" dir="2700000" algn="tl">
              <a:srgbClr val="80808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bg1"/>
          </a:solidFill>
          <a:effectLst>
            <a:outerShdw blurRad="38100" dist="38100" dir="2700000" algn="tl">
              <a:srgbClr val="808080"/>
            </a:outerShdw>
          </a:effectLst>
          <a:latin typeface="+mn-lt"/>
          <a:ea typeface="+mn-ea"/>
        </a:defRPr>
      </a:lvl2pPr>
      <a:lvl3pPr marL="1143000" indent="-228600" algn="l" rtl="0" eaLnBrk="0" fontAlgn="base" hangingPunct="0">
        <a:spcBef>
          <a:spcPct val="20000"/>
        </a:spcBef>
        <a:spcAft>
          <a:spcPct val="0"/>
        </a:spcAft>
        <a:buChar char="•"/>
        <a:defRPr kumimoji="1" sz="2400">
          <a:solidFill>
            <a:schemeClr val="bg1"/>
          </a:solidFill>
          <a:effectLst>
            <a:outerShdw blurRad="38100" dist="38100" dir="2700000" algn="tl">
              <a:srgbClr val="80808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4pPr>
      <a:lvl5pPr marL="20574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5pPr>
      <a:lvl6pPr marL="25146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6pPr>
      <a:lvl7pPr marL="29718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7pPr>
      <a:lvl8pPr marL="34290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8pPr>
      <a:lvl9pPr marL="38862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490207"/>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8615728" y="6329728"/>
            <a:ext cx="539995" cy="53999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endParaRPr lang="ja-JP" altLang="en-US" dirty="0">
              <a:solidFill>
                <a:prstClr val="white"/>
              </a:solidFill>
              <a:latin typeface="小塚ゴシック Pro M" pitchFamily="34" charset="-128"/>
              <a:ea typeface="小塚ゴシック Pro M" pitchFamily="34" charset="-128"/>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7145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7020272" y="6317027"/>
            <a:ext cx="2135451" cy="5399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tabLst>
                <a:tab pos="3492500" algn="r"/>
              </a:tabLst>
              <a:defRPr/>
            </a:pPr>
            <a:r>
              <a:rPr lang="en-US" altLang="ja-JP" sz="1600" dirty="0">
                <a:solidFill>
                  <a:prstClr val="black">
                    <a:lumMod val="75000"/>
                    <a:lumOff val="25000"/>
                  </a:prstClr>
                </a:solidFill>
                <a:latin typeface="メイリオ" panose="020B0604030504040204" pitchFamily="50" charset="-128"/>
                <a:ea typeface="メイリオ" panose="020B0604030504040204" pitchFamily="50" charset="-128"/>
              </a:rPr>
              <a:t>triple</a:t>
            </a:r>
            <a:r>
              <a:rPr lang="ja-JP" altLang="en-US" sz="16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1600" dirty="0">
                <a:solidFill>
                  <a:prstClr val="black">
                    <a:lumMod val="75000"/>
                    <a:lumOff val="25000"/>
                  </a:prstClr>
                </a:solidFill>
                <a:latin typeface="メイリオ" panose="020B0604030504040204" pitchFamily="50" charset="-128"/>
                <a:ea typeface="メイリオ" panose="020B0604030504040204" pitchFamily="50" charset="-128"/>
              </a:rPr>
              <a:t>crown</a:t>
            </a:r>
            <a:r>
              <a:rPr lang="en-US" altLang="ja-JP" sz="2400" dirty="0">
                <a:solidFill>
                  <a:prstClr val="white"/>
                </a:solidFill>
                <a:latin typeface="メイリオ" panose="020B0604030504040204" pitchFamily="50" charset="-128"/>
                <a:ea typeface="メイリオ" panose="020B0604030504040204" pitchFamily="50" charset="-128"/>
              </a:rPr>
              <a:t>	</a:t>
            </a:r>
            <a:fld id="{72E48287-3690-BD4B-9C6F-C8A72A501CDE}" type="slidenum">
              <a:rPr lang="ja-JP" altLang="en-US" sz="2400">
                <a:solidFill>
                  <a:prstClr val="white"/>
                </a:solidFill>
                <a:latin typeface="メイリオ" panose="020B0604030504040204" pitchFamily="50" charset="-128"/>
                <a:ea typeface="メイリオ" panose="020B0604030504040204" pitchFamily="50" charset="-128"/>
              </a:rPr>
              <a:pPr defTabSz="457200" fontAlgn="auto">
                <a:spcBef>
                  <a:spcPts val="0"/>
                </a:spcBef>
                <a:spcAft>
                  <a:spcPts val="0"/>
                </a:spcAft>
                <a:tabLst>
                  <a:tab pos="3492500" algn="r"/>
                </a:tabLst>
                <a:defRPr/>
              </a:pPr>
              <a:t>‹#›</a:t>
            </a:fld>
            <a:endParaRPr lang="ja-JP" altLang="en-US"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87683402"/>
      </p:ext>
    </p:extLst>
  </p:cSld>
  <p:clrMap bg1="lt1" tx1="dk1" bg2="lt2" tx2="dk2" accent1="accent1" accent2="accent2" accent3="accent3" accent4="accent4" accent5="accent5" accent6="accent6" hlink="hlink" folHlink="folHlink"/>
  <p:sldLayoutIdLst>
    <p:sldLayoutId id="2147483696" r:id="rId1"/>
    <p:sldLayoutId id="2147483697" r:id="rId2"/>
  </p:sldLayoutIdLst>
  <p:hf sldNum="0" hdr="0" ftr="0" dt="0"/>
  <p:txStyles>
    <p:titleStyle>
      <a:lvl1pPr algn="l" defTabSz="4572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12521;&#12531;&#12464;&#12511;&#12517;&#12450;.ppt"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8236-378F-33C0-B68B-34ED6AD0B340}"/>
            </a:ext>
          </a:extLst>
        </p:cNvPr>
        <p:cNvGrpSpPr/>
        <p:nvPr/>
      </p:nvGrpSpPr>
      <p:grpSpPr>
        <a:xfrm>
          <a:off x="0" y="0"/>
          <a:ext cx="0" cy="0"/>
          <a:chOff x="0" y="0"/>
          <a:chExt cx="0" cy="0"/>
        </a:xfrm>
      </p:grpSpPr>
      <p:sp>
        <p:nvSpPr>
          <p:cNvPr id="646148" name="Rectangle 4">
            <a:extLst>
              <a:ext uri="{FF2B5EF4-FFF2-40B4-BE49-F238E27FC236}">
                <a16:creationId xmlns:a16="http://schemas.microsoft.com/office/drawing/2014/main" id="{B441C166-545E-84D2-AB8D-DAB56D95E3AA}"/>
              </a:ext>
            </a:extLst>
          </p:cNvPr>
          <p:cNvSpPr>
            <a:spLocks noGrp="1" noChangeArrowheads="1"/>
          </p:cNvSpPr>
          <p:nvPr>
            <p:ph type="title"/>
          </p:nvPr>
        </p:nvSpPr>
        <p:spPr/>
        <p:txBody>
          <a:bodyPr tIns="72000"/>
          <a:lstStyle/>
          <a:p>
            <a:r>
              <a:rPr lang="ja-JP" altLang="en-US" dirty="0">
                <a:effectLst/>
              </a:rPr>
              <a:t>集中講義</a:t>
            </a:r>
            <a:r>
              <a:rPr lang="zh-CN" altLang="en-US" dirty="0">
                <a:effectLst/>
              </a:rPr>
              <a:t>「化学生命理工学特論</a:t>
            </a:r>
            <a:r>
              <a:rPr lang="en-US" altLang="zh-CN" dirty="0">
                <a:effectLst/>
              </a:rPr>
              <a:t>Ⅰ</a:t>
            </a:r>
            <a:r>
              <a:rPr lang="zh-CN" altLang="en-US" dirty="0">
                <a:effectLst/>
              </a:rPr>
              <a:t>」</a:t>
            </a:r>
            <a:endParaRPr lang="ja-JP" altLang="en-US" dirty="0"/>
          </a:p>
        </p:txBody>
      </p:sp>
      <p:sp>
        <p:nvSpPr>
          <p:cNvPr id="646149" name="Rectangle 5">
            <a:extLst>
              <a:ext uri="{FF2B5EF4-FFF2-40B4-BE49-F238E27FC236}">
                <a16:creationId xmlns:a16="http://schemas.microsoft.com/office/drawing/2014/main" id="{C0E6F589-7D5B-E06A-0B32-98A590C99FAC}"/>
              </a:ext>
            </a:extLst>
          </p:cNvPr>
          <p:cNvSpPr>
            <a:spLocks noGrp="1" noChangeArrowheads="1"/>
          </p:cNvSpPr>
          <p:nvPr>
            <p:ph type="body" idx="1"/>
          </p:nvPr>
        </p:nvSpPr>
        <p:spPr/>
        <p:txBody>
          <a:bodyPr/>
          <a:lstStyle/>
          <a:p>
            <a:r>
              <a:rPr lang="ja-JP" altLang="en-US" sz="4000" dirty="0">
                <a:solidFill>
                  <a:srgbClr val="C00000"/>
                </a:solidFill>
              </a:rPr>
              <a:t>自然科学の研究ってなんだっけ</a:t>
            </a:r>
            <a:endParaRPr lang="en-US" altLang="ja-JP" sz="4000" dirty="0">
              <a:solidFill>
                <a:srgbClr val="C00000"/>
              </a:solidFill>
            </a:endParaRPr>
          </a:p>
          <a:p>
            <a:r>
              <a:rPr lang="ja-JP" altLang="en-US" sz="4000" dirty="0">
                <a:solidFill>
                  <a:srgbClr val="C00000"/>
                </a:solidFill>
              </a:rPr>
              <a:t>－研究について考えてみる</a:t>
            </a:r>
            <a:endParaRPr lang="en-US" altLang="ja-JP" sz="4000" dirty="0">
              <a:solidFill>
                <a:srgbClr val="C00000"/>
              </a:solidFill>
            </a:endParaRPr>
          </a:p>
          <a:p>
            <a:endParaRPr lang="en-US" altLang="ja-JP" sz="2800" dirty="0"/>
          </a:p>
          <a:p>
            <a:r>
              <a:rPr lang="en-US" altLang="ja-JP" sz="2800" dirty="0"/>
              <a:t>2025</a:t>
            </a:r>
            <a:r>
              <a:rPr lang="ja-JP" altLang="en-US" sz="2800" dirty="0"/>
              <a:t>年</a:t>
            </a:r>
            <a:r>
              <a:rPr lang="en-US" altLang="ja-JP" sz="2800" dirty="0"/>
              <a:t>9</a:t>
            </a:r>
            <a:r>
              <a:rPr lang="ja-JP" altLang="en-US" sz="2800" dirty="0"/>
              <a:t>月</a:t>
            </a:r>
            <a:r>
              <a:rPr lang="en-US" altLang="ja-JP" sz="2800" dirty="0"/>
              <a:t>10</a:t>
            </a:r>
            <a:r>
              <a:rPr lang="ja-JP" altLang="en-US" sz="2800" dirty="0"/>
              <a:t>日～</a:t>
            </a:r>
            <a:r>
              <a:rPr lang="en-US" altLang="ja-JP" sz="2800" dirty="0"/>
              <a:t>11</a:t>
            </a:r>
            <a:r>
              <a:rPr lang="ja-JP" altLang="en-US" sz="2800" dirty="0"/>
              <a:t>日</a:t>
            </a:r>
            <a:endParaRPr lang="en-US" altLang="ja-JP" sz="2800" dirty="0"/>
          </a:p>
          <a:p>
            <a:endParaRPr lang="en-US" altLang="ja-JP" sz="2800" dirty="0"/>
          </a:p>
          <a:p>
            <a:r>
              <a:rPr lang="ja-JP" altLang="en-US" sz="2800" dirty="0"/>
              <a:t>大谷文章</a:t>
            </a:r>
            <a:endParaRPr lang="en-US" altLang="ja-JP" sz="2800" dirty="0"/>
          </a:p>
          <a:p>
            <a:r>
              <a:rPr lang="ja-JP" altLang="en-US" sz="1800" dirty="0"/>
              <a:t>特定非営利活動法人</a:t>
            </a:r>
            <a:r>
              <a:rPr lang="en-US" altLang="ja-JP" sz="1800" dirty="0"/>
              <a:t>touche NPO</a:t>
            </a:r>
            <a:r>
              <a:rPr lang="ja-JP" altLang="en-US" sz="1800" dirty="0"/>
              <a:t>・理事長</a:t>
            </a:r>
            <a:endParaRPr lang="en-US" altLang="ja-JP" sz="1800" dirty="0"/>
          </a:p>
          <a:p>
            <a:r>
              <a:rPr lang="ja-JP" altLang="en-US" sz="1800" dirty="0"/>
              <a:t>北海道大学名誉教授（元触媒科学研究所</a:t>
            </a:r>
            <a:r>
              <a:rPr lang="en-US" altLang="ja-JP" sz="1800" dirty="0"/>
              <a:t>/</a:t>
            </a:r>
            <a:r>
              <a:rPr lang="ja-JP" altLang="en-US" sz="1800" dirty="0"/>
              <a:t>環境</a:t>
            </a:r>
            <a:r>
              <a:rPr lang="ja-JP" altLang="en-US" sz="1800"/>
              <a:t>科学院教授）</a:t>
            </a:r>
            <a:endParaRPr lang="en-US" altLang="ja-JP" dirty="0"/>
          </a:p>
          <a:p>
            <a:endParaRPr lang="en-US" altLang="ja-JP" sz="2800" dirty="0"/>
          </a:p>
        </p:txBody>
      </p:sp>
      <p:pic>
        <p:nvPicPr>
          <p:cNvPr id="2" name="図 1">
            <a:extLst>
              <a:ext uri="{FF2B5EF4-FFF2-40B4-BE49-F238E27FC236}">
                <a16:creationId xmlns:a16="http://schemas.microsoft.com/office/drawing/2014/main" id="{FB8926C6-0DF4-1001-C0D5-1860549CD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8" y="5881072"/>
            <a:ext cx="3025140" cy="716280"/>
          </a:xfrm>
          <a:prstGeom prst="rect">
            <a:avLst/>
          </a:prstGeom>
          <a:effectLst>
            <a:outerShdw blurRad="50800" dist="38100" dir="2700000" algn="tl" rotWithShape="0">
              <a:prstClr val="black">
                <a:alpha val="40000"/>
              </a:prstClr>
            </a:outerShdw>
          </a:effectLst>
        </p:spPr>
      </p:pic>
      <p:sp>
        <p:nvSpPr>
          <p:cNvPr id="3" name="テキスト ボックス 2">
            <a:extLst>
              <a:ext uri="{FF2B5EF4-FFF2-40B4-BE49-F238E27FC236}">
                <a16:creationId xmlns:a16="http://schemas.microsoft.com/office/drawing/2014/main" id="{8D71C0C3-D1BD-DDE9-9EB8-8DA7C8E25084}"/>
              </a:ext>
            </a:extLst>
          </p:cNvPr>
          <p:cNvSpPr txBox="1"/>
          <p:nvPr/>
        </p:nvSpPr>
        <p:spPr>
          <a:xfrm>
            <a:off x="1979712" y="6119718"/>
            <a:ext cx="1008514" cy="26161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大谷文章</a:t>
            </a:r>
            <a:endParaRPr kumimoji="1" 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99739582"/>
      </p:ext>
    </p:extLst>
  </p:cSld>
  <p:clrMapOvr>
    <a:masterClrMapping/>
  </p:clrMapOvr>
  <p:transition>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p:txBody>
          <a:bodyPr/>
          <a:lstStyle/>
          <a:p>
            <a:pPr>
              <a:defRPr/>
            </a:pPr>
            <a:r>
              <a:rPr lang="ja-JP" altLang="en-US"/>
              <a:t>寺田寅彦「電車の混雑について」</a:t>
            </a:r>
          </a:p>
        </p:txBody>
      </p:sp>
      <p:sp>
        <p:nvSpPr>
          <p:cNvPr id="971779" name="Rectangle 3"/>
          <p:cNvSpPr>
            <a:spLocks noGrp="1" noChangeArrowheads="1"/>
          </p:cNvSpPr>
          <p:nvPr>
            <p:ph idx="1"/>
          </p:nvPr>
        </p:nvSpPr>
        <p:spPr/>
        <p:txBody>
          <a:bodyPr/>
          <a:lstStyle/>
          <a:p>
            <a:pPr marL="0" indent="0" eaLnBrk="1">
              <a:lnSpc>
                <a:spcPct val="90000"/>
              </a:lnSpc>
              <a:defRPr/>
            </a:pPr>
            <a:r>
              <a:rPr lang="ja-JP" altLang="en-US" sz="2000" dirty="0"/>
              <a:t>寺田寅彦の随筆「萬華鏡」の中の</a:t>
            </a:r>
            <a:r>
              <a:rPr lang="en-US" altLang="ja-JP" sz="2000" dirty="0"/>
              <a:t>『</a:t>
            </a:r>
            <a:r>
              <a:rPr lang="ja-JP" altLang="en-US" sz="2000" dirty="0"/>
              <a:t>電車の混雑に</a:t>
            </a:r>
            <a:r>
              <a:rPr lang="ja-JP" altLang="en-US" sz="2000" dirty="0" err="1"/>
              <a:t>就て</a:t>
            </a:r>
            <a:r>
              <a:rPr lang="ja-JP" altLang="en-US" sz="2000" dirty="0"/>
              <a:t>（ついて）</a:t>
            </a:r>
            <a:r>
              <a:rPr lang="en-US" altLang="ja-JP" sz="2000" dirty="0"/>
              <a:t>』</a:t>
            </a:r>
            <a:r>
              <a:rPr lang="ja-JP" altLang="en-US" sz="2000" dirty="0"/>
              <a:t>に，「バスは続けて</a:t>
            </a:r>
            <a:r>
              <a:rPr lang="ja-JP" altLang="en-US" sz="2000" dirty="0" err="1"/>
              <a:t>くるの</a:t>
            </a:r>
            <a:r>
              <a:rPr lang="ja-JP" altLang="en-US" sz="2000" dirty="0"/>
              <a:t>法則」と本質的に同じアイデアが，より科学的な議論とともに述べられている（バスではなく路面電車についての話）</a:t>
            </a:r>
          </a:p>
          <a:p>
            <a:pPr marL="0" indent="0" eaLnBrk="1">
              <a:lnSpc>
                <a:spcPct val="90000"/>
              </a:lnSpc>
              <a:defRPr/>
            </a:pPr>
            <a:endParaRPr lang="ja-JP" altLang="en-US" sz="2000" dirty="0"/>
          </a:p>
          <a:p>
            <a:pPr marL="0" indent="0" eaLnBrk="1">
              <a:lnSpc>
                <a:spcPct val="90000"/>
              </a:lnSpc>
              <a:defRPr/>
            </a:pPr>
            <a:r>
              <a:rPr lang="ja-JP" altLang="en-US" sz="2800" dirty="0">
                <a:solidFill>
                  <a:srgbClr val="C00000"/>
                </a:solidFill>
                <a:effectLst/>
              </a:rPr>
              <a:t>科学研究のオリジナリティの問題</a:t>
            </a:r>
          </a:p>
          <a:p>
            <a:pPr marL="0" indent="0" eaLnBrk="1">
              <a:lnSpc>
                <a:spcPct val="90000"/>
              </a:lnSpc>
              <a:defRPr/>
            </a:pPr>
            <a:endParaRPr lang="ja-JP" altLang="en-US" sz="2800" dirty="0">
              <a:solidFill>
                <a:schemeClr val="accent2"/>
              </a:solidFill>
              <a:effectLst>
                <a:outerShdw blurRad="38100" dist="38100" dir="2700000" algn="tl">
                  <a:srgbClr val="000000"/>
                </a:outerShdw>
              </a:effectLst>
            </a:endParaRPr>
          </a:p>
          <a:p>
            <a:pPr marL="0" indent="0" eaLnBrk="1">
              <a:lnSpc>
                <a:spcPct val="90000"/>
              </a:lnSpc>
              <a:defRPr/>
            </a:pPr>
            <a:r>
              <a:rPr lang="ja-JP" altLang="en-US" sz="1800" dirty="0"/>
              <a:t>底本：「寺田寅彦随筆集　第二巻」小宮豊隆編，</a:t>
            </a:r>
          </a:p>
          <a:p>
            <a:pPr marL="0" indent="0" eaLnBrk="1">
              <a:lnSpc>
                <a:spcPct val="90000"/>
              </a:lnSpc>
              <a:defRPr/>
            </a:pPr>
            <a:r>
              <a:rPr lang="ja-JP" altLang="en-US" sz="1800" dirty="0"/>
              <a:t>　　　岩波文庫，岩波書店 </a:t>
            </a:r>
            <a:br>
              <a:rPr lang="ja-JP" altLang="en-US" sz="1800" dirty="0"/>
            </a:br>
            <a:r>
              <a:rPr lang="ja-JP" altLang="en-US" sz="1800" dirty="0"/>
              <a:t>　　　</a:t>
            </a:r>
            <a:r>
              <a:rPr lang="en-US" altLang="ja-JP" sz="1800" dirty="0"/>
              <a:t>1947</a:t>
            </a:r>
            <a:r>
              <a:rPr lang="ja-JP" altLang="en-US" sz="1800" dirty="0"/>
              <a:t>（昭和</a:t>
            </a:r>
            <a:r>
              <a:rPr lang="en-US" altLang="ja-JP" sz="1800" dirty="0"/>
              <a:t>22</a:t>
            </a:r>
            <a:r>
              <a:rPr lang="ja-JP" altLang="en-US" sz="1800" dirty="0"/>
              <a:t>）年</a:t>
            </a:r>
            <a:r>
              <a:rPr lang="en-US" altLang="ja-JP" sz="1800" dirty="0"/>
              <a:t>9</a:t>
            </a:r>
            <a:r>
              <a:rPr lang="ja-JP" altLang="en-US" sz="1800" dirty="0"/>
              <a:t>月</a:t>
            </a:r>
            <a:r>
              <a:rPr lang="en-US" altLang="ja-JP" sz="1800" dirty="0"/>
              <a:t>10</a:t>
            </a:r>
            <a:r>
              <a:rPr lang="ja-JP" altLang="en-US" sz="1800" dirty="0"/>
              <a:t>日第</a:t>
            </a:r>
            <a:r>
              <a:rPr lang="en-US" altLang="ja-JP" sz="1800" dirty="0"/>
              <a:t>1</a:t>
            </a:r>
            <a:r>
              <a:rPr lang="ja-JP" altLang="en-US" sz="1800" dirty="0"/>
              <a:t>刷発行</a:t>
            </a:r>
            <a:br>
              <a:rPr lang="ja-JP" altLang="en-US" sz="1800" dirty="0"/>
            </a:br>
            <a:r>
              <a:rPr lang="ja-JP" altLang="en-US" sz="1800" dirty="0"/>
              <a:t>　　　</a:t>
            </a:r>
            <a:r>
              <a:rPr lang="en-US" altLang="ja-JP" sz="1800" dirty="0"/>
              <a:t>1964</a:t>
            </a:r>
            <a:r>
              <a:rPr lang="ja-JP" altLang="en-US" sz="1800" dirty="0"/>
              <a:t>（昭和</a:t>
            </a:r>
            <a:r>
              <a:rPr lang="en-US" altLang="ja-JP" sz="1800" dirty="0"/>
              <a:t>39</a:t>
            </a:r>
            <a:r>
              <a:rPr lang="ja-JP" altLang="en-US" sz="1800" dirty="0"/>
              <a:t>）年</a:t>
            </a:r>
            <a:r>
              <a:rPr lang="en-US" altLang="ja-JP" sz="1800" dirty="0"/>
              <a:t>1</a:t>
            </a:r>
            <a:r>
              <a:rPr lang="ja-JP" altLang="en-US" sz="1800" dirty="0"/>
              <a:t>月</a:t>
            </a:r>
            <a:r>
              <a:rPr lang="en-US" altLang="ja-JP" sz="1800" dirty="0"/>
              <a:t>16</a:t>
            </a:r>
            <a:r>
              <a:rPr lang="ja-JP" altLang="en-US" sz="1800" dirty="0"/>
              <a:t>日第</a:t>
            </a:r>
            <a:r>
              <a:rPr lang="en-US" altLang="ja-JP" sz="1800" dirty="0"/>
              <a:t>22</a:t>
            </a:r>
            <a:r>
              <a:rPr lang="ja-JP" altLang="en-US" sz="1800" dirty="0"/>
              <a:t>刷改版発行</a:t>
            </a:r>
            <a:br>
              <a:rPr lang="ja-JP" altLang="en-US" sz="1800" dirty="0"/>
            </a:br>
            <a:r>
              <a:rPr lang="ja-JP" altLang="en-US" sz="1800" dirty="0"/>
              <a:t>　　　</a:t>
            </a:r>
            <a:r>
              <a:rPr lang="en-US" altLang="ja-JP" sz="1800" dirty="0"/>
              <a:t>1997</a:t>
            </a:r>
            <a:r>
              <a:rPr lang="ja-JP" altLang="en-US" sz="1800" dirty="0"/>
              <a:t>（平成</a:t>
            </a:r>
            <a:r>
              <a:rPr lang="en-US" altLang="ja-JP" sz="1800" dirty="0"/>
              <a:t>9</a:t>
            </a:r>
            <a:r>
              <a:rPr lang="ja-JP" altLang="en-US" sz="1800" dirty="0"/>
              <a:t>）年</a:t>
            </a:r>
            <a:r>
              <a:rPr lang="en-US" altLang="ja-JP" sz="1800" dirty="0"/>
              <a:t>5</a:t>
            </a:r>
            <a:r>
              <a:rPr lang="ja-JP" altLang="en-US" sz="1800" dirty="0"/>
              <a:t>月</a:t>
            </a:r>
            <a:r>
              <a:rPr lang="en-US" altLang="ja-JP" sz="1800" dirty="0"/>
              <a:t>6</a:t>
            </a:r>
            <a:r>
              <a:rPr lang="ja-JP" altLang="en-US" sz="1800" dirty="0"/>
              <a:t>日第</a:t>
            </a:r>
            <a:r>
              <a:rPr lang="en-US" altLang="ja-JP" sz="1800" dirty="0"/>
              <a:t>70</a:t>
            </a:r>
            <a:r>
              <a:rPr lang="ja-JP" altLang="en-US" sz="1800" dirty="0"/>
              <a:t>刷発行</a:t>
            </a:r>
            <a:br>
              <a:rPr lang="ja-JP" altLang="en-US" sz="1800" dirty="0"/>
            </a:br>
            <a:endParaRPr lang="ja-JP" altLang="en-US" sz="1800" dirty="0"/>
          </a:p>
          <a:p>
            <a:pPr marL="0" indent="0" eaLnBrk="1">
              <a:lnSpc>
                <a:spcPct val="90000"/>
              </a:lnSpc>
              <a:defRPr/>
            </a:pPr>
            <a:endParaRPr lang="ja-JP" altLang="en-US" dirty="0"/>
          </a:p>
          <a:p>
            <a:pPr marL="0" indent="0" eaLnBrk="1">
              <a:lnSpc>
                <a:spcPct val="90000"/>
              </a:lnSpc>
              <a:defRPr/>
            </a:pPr>
            <a:endParaRPr lang="ja-JP" altLang="en-US" dirty="0"/>
          </a:p>
          <a:p>
            <a:pPr marL="0" indent="0" eaLnBrk="1">
              <a:lnSpc>
                <a:spcPct val="90000"/>
              </a:lnSpc>
              <a:defRPr/>
            </a:pPr>
            <a:r>
              <a:rPr lang="en-US" altLang="ja-JP" sz="1600" dirty="0"/>
              <a:t>http://www.aozora.gr.jp/cards/000042/files/2449_11267.html</a:t>
            </a:r>
          </a:p>
        </p:txBody>
      </p:sp>
      <p:pic>
        <p:nvPicPr>
          <p:cNvPr id="8196" name="Picture 4" descr="寺田寅彦写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151" y="2205038"/>
            <a:ext cx="2298487" cy="3352081"/>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Group 5"/>
          <p:cNvGrpSpPr>
            <a:grpSpLocks/>
          </p:cNvGrpSpPr>
          <p:nvPr/>
        </p:nvGrpSpPr>
        <p:grpSpPr bwMode="auto">
          <a:xfrm>
            <a:off x="468313" y="4941168"/>
            <a:ext cx="3959225" cy="781050"/>
            <a:chOff x="295" y="3339"/>
            <a:chExt cx="2494" cy="492"/>
          </a:xfrm>
        </p:grpSpPr>
        <p:sp>
          <p:nvSpPr>
            <p:cNvPr id="8198" name="Rectangle 6"/>
            <p:cNvSpPr>
              <a:spLocks noChangeArrowheads="1"/>
            </p:cNvSpPr>
            <p:nvPr/>
          </p:nvSpPr>
          <p:spPr bwMode="auto">
            <a:xfrm>
              <a:off x="295" y="3339"/>
              <a:ext cx="2494" cy="492"/>
            </a:xfrm>
            <a:prstGeom prst="rect">
              <a:avLst/>
            </a:prstGeom>
            <a:solidFill>
              <a:schemeClr val="accent2"/>
            </a:soli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type="none" w="sm" len="lg"/>
                </a14:hiddenLine>
              </a:ext>
            </a:extLst>
          </p:spPr>
          <p:txBody>
            <a:bodyPr wrap="none" lIns="90000" tIns="90000" rIns="90000" bIns="90000" anchor="ctr"/>
            <a:lstStyle/>
            <a:p>
              <a:endParaRPr lang="en-US">
                <a:latin typeface="メイリオ" panose="020B0604030504040204" pitchFamily="50" charset="-128"/>
                <a:ea typeface="メイリオ" panose="020B0604030504040204" pitchFamily="50" charset="-128"/>
              </a:endParaRPr>
            </a:p>
          </p:txBody>
        </p:sp>
        <p:sp>
          <p:nvSpPr>
            <p:cNvPr id="971783" name="Text Box 7"/>
            <p:cNvSpPr txBox="1">
              <a:spLocks noChangeArrowheads="1"/>
            </p:cNvSpPr>
            <p:nvPr/>
          </p:nvSpPr>
          <p:spPr bwMode="auto">
            <a:xfrm>
              <a:off x="407" y="3432"/>
              <a:ext cx="1566" cy="295"/>
            </a:xfrm>
            <a:prstGeom prst="rect">
              <a:avLst/>
            </a:prstGeom>
            <a:solidFill>
              <a:schemeClr val="bg1"/>
            </a:solidFill>
            <a:ln w="12700">
              <a:solidFill>
                <a:schemeClr val="tx1"/>
              </a:solidFill>
              <a:miter lim="800000"/>
              <a:headEnd/>
              <a:tailEnd type="none" w="sm" len="lg"/>
            </a:ln>
            <a:effectLst/>
            <a:extLst>
              <a:ext uri="{AF507438-7753-43E0-B8FC-AC1667EBCBE1}">
                <a14:hiddenEffects xmlns:a14="http://schemas.microsoft.com/office/drawing/2010/main">
                  <a:effectLst>
                    <a:outerShdw dist="92457" dir="4443276" algn="ctr" rotWithShape="0">
                      <a:schemeClr val="bg2"/>
                    </a:outerShdw>
                  </a:effectLst>
                </a14:hiddenEffects>
              </a:ext>
            </a:extLst>
          </p:spPr>
          <p:txBody>
            <a:bodyPr lIns="36000" tIns="90000" rIns="0" bIns="90000" anchor="ctr"/>
            <a:lstStyle/>
            <a:p>
              <a:pPr>
                <a:spcBef>
                  <a:spcPct val="50000"/>
                </a:spcBef>
                <a:defRPr/>
              </a:pPr>
              <a:r>
                <a:rPr lang="ja-JP" altLang="en-US">
                  <a:effectLst>
                    <a:outerShdw blurRad="38100" dist="38100" dir="2700000" algn="tl">
                      <a:srgbClr val="C0C0C0"/>
                    </a:outerShdw>
                  </a:effectLst>
                  <a:latin typeface="メイリオ" panose="020B0604030504040204" pitchFamily="50" charset="-128"/>
                  <a:ea typeface="メイリオ" panose="020B0604030504040204" pitchFamily="50" charset="-128"/>
                </a:rPr>
                <a:t>青空文庫　寺田寅彦</a:t>
              </a:r>
            </a:p>
          </p:txBody>
        </p:sp>
        <p:sp>
          <p:nvSpPr>
            <p:cNvPr id="971784" name="AutoShape 8">
              <a:hlinkClick r:id="" action="ppaction://noaction" highlightClick="1"/>
            </p:cNvPr>
            <p:cNvSpPr>
              <a:spLocks noChangeArrowheads="1"/>
            </p:cNvSpPr>
            <p:nvPr/>
          </p:nvSpPr>
          <p:spPr bwMode="auto">
            <a:xfrm>
              <a:off x="2127" y="3443"/>
              <a:ext cx="545" cy="272"/>
            </a:xfrm>
            <a:prstGeom prst="actionButtonBlank">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92457" dir="4443276" algn="ctr" rotWithShape="0">
                      <a:schemeClr val="bg2"/>
                    </a:outerShdw>
                  </a:effectLst>
                </a14:hiddenEffects>
              </a:ext>
            </a:extLst>
          </p:spPr>
          <p:txBody>
            <a:bodyPr wrap="none" lIns="90000" tIns="90000" rIns="90000" bIns="90000" anchor="ctr"/>
            <a:lstStyle/>
            <a:p>
              <a:pPr algn="ctr">
                <a:defRPr/>
              </a:pPr>
              <a:r>
                <a:rPr lang="ja-JP" altLang="en-US">
                  <a:effectLst>
                    <a:outerShdw blurRad="38100" dist="38100" dir="2700000" algn="tl">
                      <a:srgbClr val="FFFFFF"/>
                    </a:outerShdw>
                  </a:effectLst>
                  <a:latin typeface="メイリオ" panose="020B0604030504040204" pitchFamily="50" charset="-128"/>
                  <a:ea typeface="メイリオ" panose="020B0604030504040204" pitchFamily="50" charset="-128"/>
                </a:rPr>
                <a:t>検索</a:t>
              </a:r>
            </a:p>
          </p:txBody>
        </p:sp>
        <p:sp>
          <p:nvSpPr>
            <p:cNvPr id="8201" name="AutoShape 9"/>
            <p:cNvSpPr>
              <a:spLocks noChangeArrowheads="1"/>
            </p:cNvSpPr>
            <p:nvPr/>
          </p:nvSpPr>
          <p:spPr bwMode="auto">
            <a:xfrm rot="-8289201">
              <a:off x="2517" y="3612"/>
              <a:ext cx="227" cy="91"/>
            </a:xfrm>
            <a:prstGeom prst="rightArrow">
              <a:avLst>
                <a:gd name="adj1" fmla="val 56046"/>
                <a:gd name="adj2" fmla="val 95600"/>
              </a:avLst>
            </a:prstGeom>
            <a:solidFill>
              <a:schemeClr val="bg1"/>
            </a:solidFill>
            <a:ln w="12700">
              <a:solidFill>
                <a:schemeClr val="tx1"/>
              </a:solidFill>
              <a:miter lim="800000"/>
              <a:headEnd/>
              <a:tailEnd type="none" w="sm" len="lg"/>
            </a:ln>
            <a:effectLst/>
            <a:extLst>
              <a:ext uri="{AF507438-7753-43E0-B8FC-AC1667EBCBE1}">
                <a14:hiddenEffects xmlns:a14="http://schemas.microsoft.com/office/drawing/2010/main">
                  <a:effectLst>
                    <a:outerShdw dist="159131" dir="7116628" algn="ctr" rotWithShape="0">
                      <a:srgbClr val="808080">
                        <a:alpha val="50000"/>
                      </a:srgbClr>
                    </a:outerShdw>
                  </a:effectLst>
                </a14:hiddenEffects>
              </a:ext>
            </a:extLst>
          </p:spPr>
          <p:txBody>
            <a:bodyPr wrap="none" lIns="90000" tIns="90000" rIns="90000" bIns="90000" anchor="ctr"/>
            <a:lstStyle/>
            <a:p>
              <a:endParaRPr lang="en-US">
                <a:latin typeface="メイリオ" panose="020B0604030504040204" pitchFamily="50" charset="-128"/>
                <a:ea typeface="メイリオ" panose="020B0604030504040204" pitchFamily="50" charset="-128"/>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p:txBody>
          <a:bodyPr/>
          <a:lstStyle/>
          <a:p>
            <a:pPr>
              <a:defRPr/>
            </a:pPr>
            <a:r>
              <a:rPr lang="ja-JP" altLang="en-US" dirty="0"/>
              <a:t>寺田寅彦（</a:t>
            </a:r>
            <a:r>
              <a:rPr lang="en-US" altLang="ja-JP" dirty="0"/>
              <a:t>1878-1935</a:t>
            </a:r>
            <a:r>
              <a:rPr lang="ja-JP" altLang="en-US" dirty="0"/>
              <a:t>）</a:t>
            </a:r>
          </a:p>
        </p:txBody>
      </p:sp>
      <p:sp>
        <p:nvSpPr>
          <p:cNvPr id="973827" name="Rectangle 3"/>
          <p:cNvSpPr>
            <a:spLocks noGrp="1" noChangeArrowheads="1"/>
          </p:cNvSpPr>
          <p:nvPr>
            <p:ph idx="1"/>
          </p:nvPr>
        </p:nvSpPr>
        <p:spPr/>
        <p:txBody>
          <a:bodyPr/>
          <a:lstStyle/>
          <a:p>
            <a:pPr algn="just" eaLnBrk="1">
              <a:defRPr/>
            </a:pPr>
            <a:r>
              <a:rPr lang="en-US" altLang="ja-JP" sz="1600" dirty="0"/>
              <a:t>■	</a:t>
            </a:r>
            <a:r>
              <a:rPr lang="ja-JP" altLang="en-US" sz="1600" dirty="0"/>
              <a:t>研究上の業績としては、</a:t>
            </a:r>
            <a:r>
              <a:rPr lang="ja-JP" altLang="en-US" sz="1600" dirty="0">
                <a:solidFill>
                  <a:srgbClr val="C00000"/>
                </a:solidFill>
                <a:effectLst/>
              </a:rPr>
              <a:t>地球物理学関連のもの</a:t>
            </a:r>
            <a:r>
              <a:rPr lang="ja-JP" altLang="en-US" sz="1600" dirty="0"/>
              <a:t>（潮汐の副振動の観測など）や、</a:t>
            </a:r>
            <a:r>
              <a:rPr lang="en-US" altLang="ja-JP" sz="1600" dirty="0"/>
              <a:t>1913</a:t>
            </a:r>
            <a:r>
              <a:rPr lang="ja-JP" altLang="en-US" sz="1600" dirty="0"/>
              <a:t>年に「</a:t>
            </a:r>
            <a:r>
              <a:rPr lang="en-US" altLang="ja-JP" sz="1600" dirty="0"/>
              <a:t>X</a:t>
            </a:r>
            <a:r>
              <a:rPr lang="ja-JP" altLang="en-US" sz="1600" dirty="0"/>
              <a:t>線の結晶透過」についての発表（結晶解析分野としては非常に初期の研究の一つ）を行っている。</a:t>
            </a:r>
            <a:r>
              <a:rPr lang="ja-JP" altLang="en-US" sz="1600"/>
              <a:t>また、「金平</a:t>
            </a:r>
            <a:r>
              <a:rPr lang="ja-JP" altLang="en-US" sz="1600" dirty="0"/>
              <a:t>糖の角</a:t>
            </a:r>
            <a:r>
              <a:rPr lang="ja-JP" altLang="en-US" sz="1600"/>
              <a:t>の研究」や「ひび割れの研究」など</a:t>
            </a:r>
            <a:r>
              <a:rPr lang="ja-JP" altLang="en-US" sz="1600" dirty="0"/>
              <a:t>、統計力学的な「形の物理学」分野での先駆的な研究も行っている。</a:t>
            </a:r>
          </a:p>
          <a:p>
            <a:pPr algn="just" eaLnBrk="1">
              <a:defRPr/>
            </a:pPr>
            <a:r>
              <a:rPr lang="ja-JP" altLang="en-US" sz="1600" dirty="0"/>
              <a:t>■	寅彦はいわゆる「理系」でありながら文学など文系の事象に造詣が深く、科学と文学を調和させた随筆を多く残している。その中には大陸移動説を先取りするような作品もある。「天災は忘れた頃にやってくる」は寅彦の言葉といわれるが、著書中にその文言はない。今日では、寅彦は自らの随筆を通じて文系と理系の融合を試みているという観点からの再評価も高まっている。</a:t>
            </a:r>
          </a:p>
          <a:p>
            <a:pPr algn="just" eaLnBrk="1">
              <a:defRPr/>
            </a:pPr>
            <a:r>
              <a:rPr lang="ja-JP" altLang="en-US" sz="1600" dirty="0"/>
              <a:t>■	</a:t>
            </a:r>
            <a:r>
              <a:rPr lang="ja-JP" altLang="en-US" sz="1600" dirty="0">
                <a:solidFill>
                  <a:schemeClr val="accent2"/>
                </a:solidFill>
                <a:effectLst/>
              </a:rPr>
              <a:t>漱石</a:t>
            </a:r>
            <a:r>
              <a:rPr lang="ja-JP" altLang="en-US" sz="1600" dirty="0"/>
              <a:t>の元に集う弟子たちの中でも最古参に位置し、科学や西洋音楽など寅彦が得意とする分野では漱石が教えを請うこともあって、弟子ではなく対等の友人として扱われていたと思われるフシもあり、それは門弟との面会日だった木曜日以外にも夏目邸を訪問していたことなどから推察できる。そうしたこともあって、内田百間らの随筆で敬意を持って扱われている。</a:t>
            </a:r>
          </a:p>
          <a:p>
            <a:pPr algn="just" eaLnBrk="1">
              <a:defRPr/>
            </a:pPr>
            <a:r>
              <a:rPr lang="ja-JP" altLang="en-US" sz="1600" dirty="0"/>
              <a:t>■	また</a:t>
            </a:r>
            <a:r>
              <a:rPr lang="en-US" altLang="ja-JP" sz="1600" dirty="0"/>
              <a:t>『</a:t>
            </a:r>
            <a:r>
              <a:rPr lang="ja-JP" altLang="en-US" sz="1600" dirty="0"/>
              <a:t>吾輩は猫である</a:t>
            </a:r>
            <a:r>
              <a:rPr lang="en-US" altLang="ja-JP" sz="1600" dirty="0"/>
              <a:t>』</a:t>
            </a:r>
            <a:r>
              <a:rPr lang="ja-JP" altLang="en-US" sz="1600" dirty="0"/>
              <a:t>の水島寒月や</a:t>
            </a:r>
            <a:r>
              <a:rPr lang="en-US" altLang="ja-JP" sz="1600" dirty="0"/>
              <a:t>『</a:t>
            </a:r>
            <a:r>
              <a:rPr lang="ja-JP" altLang="en-US" sz="1600" dirty="0"/>
              <a:t>三四郎</a:t>
            </a:r>
            <a:r>
              <a:rPr lang="en-US" altLang="ja-JP" sz="1600" dirty="0"/>
              <a:t>』</a:t>
            </a:r>
            <a:r>
              <a:rPr lang="ja-JP" altLang="en-US" sz="1600" dirty="0"/>
              <a:t>の野々宮宗八のモデルとも言われる。このことは漱石が寒月の扱いについて伺いをたてる手紙を書いていることや、帝大理学部の描写やそこで行われている実験が寅彦の案内で見学した体験に基づいていることからも裏付けられる。</a:t>
            </a:r>
          </a:p>
          <a:p>
            <a:pPr algn="just" eaLnBrk="1">
              <a:defRPr/>
            </a:pPr>
            <a:r>
              <a:rPr lang="ja-JP" altLang="en-US" sz="1600" dirty="0"/>
              <a:t>■	後に友人の大河内正敏に請われて入所した理化学研究所や他の研究所などでは、寅彦を慕って「門下生」となった人物が多く、その中には</a:t>
            </a:r>
            <a:r>
              <a:rPr lang="ja-JP" altLang="en-US" sz="1600" dirty="0">
                <a:solidFill>
                  <a:srgbClr val="C00000"/>
                </a:solidFill>
                <a:effectLst/>
              </a:rPr>
              <a:t>中谷宇吉郎</a:t>
            </a:r>
            <a:r>
              <a:rPr lang="ja-JP" altLang="en-US" sz="1600" dirty="0"/>
              <a:t>（物理学者、随筆家）や坪井忠二（地球物理学者、随筆家）などがいる。</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22" name="Rectangle 2"/>
          <p:cNvSpPr>
            <a:spLocks noGrp="1" noChangeArrowheads="1"/>
          </p:cNvSpPr>
          <p:nvPr>
            <p:ph type="title"/>
          </p:nvPr>
        </p:nvSpPr>
        <p:spPr/>
        <p:txBody>
          <a:bodyPr/>
          <a:lstStyle/>
          <a:p>
            <a:r>
              <a:rPr lang="ja-JP" altLang="en-US" dirty="0"/>
              <a:t>電車の混雑について（寺田寅彦）</a:t>
            </a:r>
            <a:endParaRPr lang="en-US" altLang="ja-JP" dirty="0"/>
          </a:p>
        </p:txBody>
      </p:sp>
      <p:sp>
        <p:nvSpPr>
          <p:cNvPr id="2693123" name="Rectangle 3"/>
          <p:cNvSpPr>
            <a:spLocks noGrp="1" noChangeArrowheads="1"/>
          </p:cNvSpPr>
          <p:nvPr>
            <p:ph idx="1"/>
          </p:nvPr>
        </p:nvSpPr>
        <p:spPr/>
        <p:txBody>
          <a:bodyPr/>
          <a:lstStyle/>
          <a:p>
            <a:pPr algn="just"/>
            <a:r>
              <a:rPr lang="en-US" altLang="ja-JP" sz="2000" dirty="0">
                <a:effectLst/>
              </a:rPr>
              <a:t>■	</a:t>
            </a:r>
            <a:r>
              <a:rPr lang="ja-JP" altLang="en-US" sz="2000" dirty="0">
                <a:effectLst/>
              </a:rPr>
              <a:t>乗客が単位時間内に一つの停留所に集まって来る割合</a:t>
            </a:r>
            <a:r>
              <a:rPr lang="ja-JP" altLang="en-US" sz="2000" dirty="0" err="1">
                <a:effectLst/>
              </a:rPr>
              <a:t>．．．</a:t>
            </a:r>
            <a:r>
              <a:rPr lang="ja-JP" altLang="en-US" sz="2000" dirty="0">
                <a:effectLst/>
              </a:rPr>
              <a:t>だいたいにおいては</a:t>
            </a:r>
            <a:r>
              <a:rPr lang="ja-JP" altLang="en-US" sz="2000" dirty="0" err="1">
                <a:effectLst/>
              </a:rPr>
              <a:t>．．．</a:t>
            </a:r>
            <a:r>
              <a:rPr lang="ja-JP" altLang="en-US" sz="2000" dirty="0">
                <a:effectLst/>
              </a:rPr>
              <a:t>一定の平均値（たとえば</a:t>
            </a:r>
            <a:r>
              <a:rPr lang="ja-JP" altLang="en-US" sz="2000" i="1" dirty="0">
                <a:solidFill>
                  <a:schemeClr val="tx2"/>
                </a:solidFill>
                <a:effectLst/>
              </a:rPr>
              <a:t>ｎ</a:t>
            </a:r>
            <a:r>
              <a:rPr lang="ja-JP" altLang="en-US" sz="2000" dirty="0">
                <a:effectLst/>
              </a:rPr>
              <a:t>）</a:t>
            </a:r>
            <a:r>
              <a:rPr lang="ja-JP" altLang="en-US" sz="2000" dirty="0" err="1">
                <a:effectLst/>
              </a:rPr>
              <a:t>．．．</a:t>
            </a:r>
            <a:r>
              <a:rPr lang="ja-JP" altLang="en-US" sz="2000" dirty="0">
                <a:effectLst/>
              </a:rPr>
              <a:t>甲の電車が平均より</a:t>
            </a:r>
            <a:r>
              <a:rPr lang="ja-JP" altLang="en-US" sz="2000" i="1" dirty="0">
                <a:solidFill>
                  <a:schemeClr val="tx2"/>
                </a:solidFill>
                <a:effectLst/>
              </a:rPr>
              <a:t>ａ</a:t>
            </a:r>
            <a:r>
              <a:rPr lang="ja-JP" altLang="en-US" sz="2000" dirty="0">
                <a:solidFill>
                  <a:schemeClr val="tx2"/>
                </a:solidFill>
                <a:effectLst/>
              </a:rPr>
              <a:t>分</a:t>
            </a:r>
            <a:r>
              <a:rPr lang="ja-JP" altLang="en-US" sz="2000" dirty="0">
                <a:effectLst/>
              </a:rPr>
              <a:t>だけ早く出た後に来た乙電車が</a:t>
            </a:r>
            <a:r>
              <a:rPr lang="ja-JP" altLang="en-US" sz="2000" i="1" dirty="0" err="1">
                <a:solidFill>
                  <a:schemeClr val="tx2"/>
                </a:solidFill>
                <a:effectLst/>
              </a:rPr>
              <a:t>ｂ</a:t>
            </a:r>
            <a:r>
              <a:rPr lang="ja-JP" altLang="en-US" sz="2000" dirty="0">
                <a:solidFill>
                  <a:schemeClr val="tx2"/>
                </a:solidFill>
                <a:effectLst/>
              </a:rPr>
              <a:t>分</a:t>
            </a:r>
            <a:r>
              <a:rPr lang="ja-JP" altLang="en-US" sz="2000" dirty="0">
                <a:effectLst/>
              </a:rPr>
              <a:t>だけおそく発車すると、</a:t>
            </a:r>
            <a:r>
              <a:rPr lang="ja-JP" altLang="en-US" sz="2000" dirty="0">
                <a:solidFill>
                  <a:schemeClr val="accent2"/>
                </a:solidFill>
                <a:effectLst/>
              </a:rPr>
              <a:t>乙</a:t>
            </a:r>
            <a:r>
              <a:rPr lang="ja-JP" altLang="en-US" sz="2000" dirty="0">
                <a:effectLst/>
              </a:rPr>
              <a:t>電車は平均よりも </a:t>
            </a:r>
            <a:r>
              <a:rPr lang="en-US" altLang="ja-JP" sz="2000" i="1" dirty="0">
                <a:solidFill>
                  <a:schemeClr val="tx2"/>
                </a:solidFill>
                <a:effectLst/>
              </a:rPr>
              <a:t>n </a:t>
            </a:r>
            <a:r>
              <a:rPr lang="en-US" altLang="ja-JP" sz="2000" dirty="0">
                <a:solidFill>
                  <a:schemeClr val="tx2"/>
                </a:solidFill>
                <a:effectLst/>
              </a:rPr>
              <a:t>(</a:t>
            </a:r>
            <a:r>
              <a:rPr lang="en-US" altLang="ja-JP" sz="2000" i="1" dirty="0" err="1">
                <a:solidFill>
                  <a:schemeClr val="tx2"/>
                </a:solidFill>
                <a:effectLst/>
              </a:rPr>
              <a:t>a</a:t>
            </a:r>
            <a:r>
              <a:rPr lang="en-US" altLang="ja-JP" sz="2000" dirty="0" err="1">
                <a:solidFill>
                  <a:schemeClr val="tx2"/>
                </a:solidFill>
                <a:effectLst/>
              </a:rPr>
              <a:t>+</a:t>
            </a:r>
            <a:r>
              <a:rPr lang="en-US" altLang="ja-JP" sz="2000" i="1" dirty="0" err="1">
                <a:solidFill>
                  <a:schemeClr val="tx2"/>
                </a:solidFill>
                <a:effectLst/>
              </a:rPr>
              <a:t>b</a:t>
            </a:r>
            <a:r>
              <a:rPr lang="en-US" altLang="ja-JP" sz="2000" dirty="0">
                <a:solidFill>
                  <a:schemeClr val="tx2"/>
                </a:solidFill>
                <a:effectLst/>
              </a:rPr>
              <a:t>)</a:t>
            </a:r>
            <a:r>
              <a:rPr lang="ja-JP" altLang="en-US" sz="2000" dirty="0">
                <a:solidFill>
                  <a:schemeClr val="tx2"/>
                </a:solidFill>
                <a:effectLst/>
              </a:rPr>
              <a:t>人</a:t>
            </a:r>
            <a:r>
              <a:rPr lang="ja-JP" altLang="en-US" sz="2000" dirty="0">
                <a:effectLst/>
              </a:rPr>
              <a:t> だけ多くの人</a:t>
            </a:r>
            <a:r>
              <a:rPr lang="ja-JP" altLang="en-US" sz="2000" dirty="0" err="1">
                <a:effectLst/>
              </a:rPr>
              <a:t>．．．</a:t>
            </a:r>
            <a:endParaRPr lang="ja-JP" altLang="en-US" sz="2000" dirty="0">
              <a:effectLst/>
            </a:endParaRPr>
          </a:p>
          <a:p>
            <a:pPr algn="just"/>
            <a:r>
              <a:rPr lang="ja-JP" altLang="en-US" sz="2000" dirty="0">
                <a:effectLst/>
              </a:rPr>
              <a:t>■	乗客が多ければ多いほどこれは長くなる</a:t>
            </a:r>
            <a:r>
              <a:rPr lang="ja-JP" altLang="en-US" sz="2000" dirty="0" err="1">
                <a:effectLst/>
              </a:rPr>
              <a:t>．．．</a:t>
            </a:r>
            <a:r>
              <a:rPr lang="ja-JP" altLang="en-US" sz="2000" dirty="0">
                <a:effectLst/>
              </a:rPr>
              <a:t>乗り込みに要する時間は人数と共に増す</a:t>
            </a:r>
            <a:r>
              <a:rPr lang="ja-JP" altLang="en-US" sz="2000" dirty="0" err="1">
                <a:effectLst/>
              </a:rPr>
              <a:t>．．．</a:t>
            </a:r>
            <a:r>
              <a:rPr lang="ja-JP" altLang="en-US" sz="2000" dirty="0">
                <a:effectLst/>
              </a:rPr>
              <a:t>これは、言うまでもなくこの</a:t>
            </a:r>
            <a:r>
              <a:rPr lang="ja-JP" altLang="en-US" sz="2000" dirty="0">
                <a:solidFill>
                  <a:schemeClr val="accent2"/>
                </a:solidFill>
                <a:effectLst/>
              </a:rPr>
              <a:t>乙</a:t>
            </a:r>
            <a:r>
              <a:rPr lang="ja-JP" altLang="en-US" sz="2000" dirty="0">
                <a:effectLst/>
              </a:rPr>
              <a:t>電車が次の停留所に着すべき時間を遅らせる</a:t>
            </a:r>
            <a:r>
              <a:rPr lang="ja-JP" altLang="en-US" sz="2000" dirty="0" err="1">
                <a:effectLst/>
              </a:rPr>
              <a:t>．．．</a:t>
            </a:r>
            <a:r>
              <a:rPr lang="ja-JP" altLang="en-US" sz="2000" dirty="0">
                <a:effectLst/>
              </a:rPr>
              <a:t>その結果はさらに循環的に、その次の停留所に着く時刻を遅らせる</a:t>
            </a:r>
            <a:r>
              <a:rPr lang="ja-JP" altLang="en-US" sz="2000" dirty="0" err="1">
                <a:effectLst/>
              </a:rPr>
              <a:t>．．．</a:t>
            </a:r>
            <a:r>
              <a:rPr lang="ja-JP" altLang="en-US" sz="2000" dirty="0">
                <a:effectLst/>
              </a:rPr>
              <a:t>この</a:t>
            </a:r>
            <a:r>
              <a:rPr lang="ja-JP" altLang="en-US" sz="2000" dirty="0">
                <a:solidFill>
                  <a:schemeClr val="accent2"/>
                </a:solidFill>
                <a:effectLst/>
              </a:rPr>
              <a:t>乙</a:t>
            </a:r>
            <a:r>
              <a:rPr lang="ja-JP" altLang="en-US" sz="2000" dirty="0">
                <a:effectLst/>
              </a:rPr>
              <a:t>電車の混雑はだんだんに増すばかりである。</a:t>
            </a:r>
          </a:p>
          <a:p>
            <a:pPr algn="just"/>
            <a:r>
              <a:rPr lang="ja-JP" altLang="en-US" sz="2000" dirty="0">
                <a:effectLst/>
              </a:rPr>
              <a:t>■	最も簡単な理想的の場合だと、停車回数に等しい</a:t>
            </a:r>
            <a:r>
              <a:rPr lang="ja-JP" altLang="en-US" sz="2000" dirty="0">
                <a:solidFill>
                  <a:schemeClr val="tx2"/>
                </a:solidFill>
                <a:effectLst/>
              </a:rPr>
              <a:t>羃数（べきすう）</a:t>
            </a:r>
            <a:r>
              <a:rPr lang="ja-JP" altLang="en-US" sz="2000" dirty="0">
                <a:effectLst/>
              </a:rPr>
              <a:t>で収容人数が増加するわけである</a:t>
            </a:r>
            <a:r>
              <a:rPr lang="ja-JP" altLang="en-US" sz="2000" dirty="0" err="1">
                <a:effectLst/>
              </a:rPr>
              <a:t>．．．</a:t>
            </a:r>
            <a:endParaRPr lang="ja-JP" altLang="en-US" sz="2000" dirty="0">
              <a:effectLst/>
            </a:endParaRPr>
          </a:p>
          <a:p>
            <a:pPr algn="just"/>
            <a:endParaRPr lang="ja-JP" altLang="en-US" sz="2000" dirty="0">
              <a:effectLst/>
            </a:endParaRPr>
          </a:p>
          <a:p>
            <a:pPr algn="just"/>
            <a:r>
              <a:rPr lang="ja-JP" altLang="en-US" sz="2000" dirty="0">
                <a:effectLst/>
              </a:rPr>
              <a:t>（実験データもあり）</a:t>
            </a:r>
          </a:p>
        </p:txBody>
      </p:sp>
    </p:spTree>
    <p:extLst>
      <p:ext uri="{BB962C8B-B14F-4D97-AF65-F5344CB8AC3E}">
        <p14:creationId xmlns:p14="http://schemas.microsoft.com/office/powerpoint/2010/main" val="29159187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5170" name="Rectangle 2"/>
          <p:cNvSpPr>
            <a:spLocks noGrp="1" noChangeArrowheads="1"/>
          </p:cNvSpPr>
          <p:nvPr>
            <p:ph type="title"/>
          </p:nvPr>
        </p:nvSpPr>
        <p:spPr/>
        <p:txBody>
          <a:bodyPr/>
          <a:lstStyle/>
          <a:p>
            <a:r>
              <a:rPr lang="ja-JP" altLang="en-US" dirty="0"/>
              <a:t>電車の混雑について（寺田寅彦）</a:t>
            </a:r>
            <a:endParaRPr lang="en-US" altLang="ja-JP" dirty="0"/>
          </a:p>
        </p:txBody>
      </p:sp>
      <p:sp>
        <p:nvSpPr>
          <p:cNvPr id="2695171" name="Rectangle 3"/>
          <p:cNvSpPr>
            <a:spLocks noGrp="1" noChangeArrowheads="1"/>
          </p:cNvSpPr>
          <p:nvPr>
            <p:ph idx="1"/>
          </p:nvPr>
        </p:nvSpPr>
        <p:spPr/>
        <p:txBody>
          <a:bodyPr/>
          <a:lstStyle/>
          <a:p>
            <a:r>
              <a:rPr lang="en-US" altLang="ja-JP" sz="2000" dirty="0">
                <a:effectLst/>
              </a:rPr>
              <a:t>■	</a:t>
            </a:r>
            <a:r>
              <a:rPr lang="ja-JP" altLang="en-US" sz="2000" dirty="0">
                <a:effectLst/>
              </a:rPr>
              <a:t>簡単にするため，</a:t>
            </a:r>
            <a:r>
              <a:rPr lang="en-US" altLang="ja-JP" sz="2000" dirty="0">
                <a:effectLst/>
              </a:rPr>
              <a:t>1</a:t>
            </a:r>
            <a:r>
              <a:rPr lang="ja-JP" altLang="en-US" sz="2000" dirty="0">
                <a:effectLst/>
              </a:rPr>
              <a:t>本まえの電車は定時で運行するものとする．</a:t>
            </a:r>
          </a:p>
          <a:p>
            <a:r>
              <a:rPr lang="ja-JP" altLang="en-US" sz="2000" dirty="0">
                <a:effectLst/>
              </a:rPr>
              <a:t>■	乗客が単位時間内に一つの停留所に集まって来る割合を </a:t>
            </a:r>
            <a:r>
              <a:rPr lang="en-US" altLang="ja-JP" sz="2000" i="1" dirty="0">
                <a:solidFill>
                  <a:schemeClr val="tx2"/>
                </a:solidFill>
                <a:effectLst/>
              </a:rPr>
              <a:t>n</a:t>
            </a:r>
            <a:r>
              <a:rPr lang="en-US" altLang="ja-JP" sz="2000" i="1" dirty="0">
                <a:solidFill>
                  <a:srgbClr val="FF0000"/>
                </a:solidFill>
                <a:effectLst/>
              </a:rPr>
              <a:t> </a:t>
            </a:r>
            <a:r>
              <a:rPr lang="ja-JP" altLang="en-US" sz="2000" dirty="0">
                <a:effectLst/>
              </a:rPr>
              <a:t>人</a:t>
            </a:r>
            <a:r>
              <a:rPr lang="en-US" altLang="ja-JP" sz="2000" dirty="0">
                <a:effectLst/>
              </a:rPr>
              <a:t>/</a:t>
            </a:r>
            <a:r>
              <a:rPr lang="ja-JP" altLang="en-US" sz="2000" dirty="0">
                <a:effectLst/>
              </a:rPr>
              <a:t>分 とし，ある電車が平均より</a:t>
            </a:r>
            <a:r>
              <a:rPr lang="ja-JP" altLang="en-US" sz="2000" i="1" dirty="0">
                <a:solidFill>
                  <a:schemeClr val="tx2"/>
                </a:solidFill>
                <a:effectLst/>
              </a:rPr>
              <a:t>ａ</a:t>
            </a:r>
            <a:r>
              <a:rPr lang="ja-JP" altLang="en-US" sz="2000" dirty="0">
                <a:solidFill>
                  <a:srgbClr val="FF0000"/>
                </a:solidFill>
                <a:effectLst/>
              </a:rPr>
              <a:t> </a:t>
            </a:r>
            <a:r>
              <a:rPr lang="ja-JP" altLang="en-US" sz="2000" dirty="0">
                <a:effectLst/>
              </a:rPr>
              <a:t>分だけおそく発車すると、平均より</a:t>
            </a:r>
          </a:p>
          <a:p>
            <a:pPr algn="ctr"/>
            <a:r>
              <a:rPr lang="en-US" altLang="ja-JP" i="1" dirty="0" err="1">
                <a:solidFill>
                  <a:schemeClr val="tx2"/>
                </a:solidFill>
                <a:effectLst/>
              </a:rPr>
              <a:t>na</a:t>
            </a:r>
            <a:r>
              <a:rPr lang="en-US" altLang="ja-JP" i="1" dirty="0">
                <a:solidFill>
                  <a:srgbClr val="FF0000"/>
                </a:solidFill>
                <a:effectLst/>
              </a:rPr>
              <a:t> </a:t>
            </a:r>
            <a:r>
              <a:rPr lang="ja-JP" altLang="en-US" dirty="0">
                <a:effectLst/>
              </a:rPr>
              <a:t>人</a:t>
            </a:r>
          </a:p>
          <a:p>
            <a:r>
              <a:rPr lang="ja-JP" altLang="en-US" sz="2000" dirty="0">
                <a:effectLst/>
              </a:rPr>
              <a:t>	だけ乗り込む人数が増える．</a:t>
            </a:r>
          </a:p>
          <a:p>
            <a:r>
              <a:rPr lang="ja-JP" altLang="en-US" sz="2000" dirty="0">
                <a:effectLst/>
              </a:rPr>
              <a:t>■	ひとりあたりの乗り込みに要する時間を </a:t>
            </a:r>
            <a:r>
              <a:rPr lang="en-US" altLang="ja-JP" sz="2000" i="1" dirty="0">
                <a:solidFill>
                  <a:schemeClr val="tx2"/>
                </a:solidFill>
                <a:effectLst/>
              </a:rPr>
              <a:t>k</a:t>
            </a:r>
            <a:r>
              <a:rPr lang="en-US" altLang="ja-JP" sz="2000" dirty="0">
                <a:effectLst/>
              </a:rPr>
              <a:t> </a:t>
            </a:r>
            <a:r>
              <a:rPr lang="ja-JP" altLang="en-US" sz="2000" dirty="0">
                <a:effectLst/>
              </a:rPr>
              <a:t>分</a:t>
            </a:r>
            <a:r>
              <a:rPr lang="en-US" altLang="ja-JP" sz="2000" dirty="0">
                <a:effectLst/>
              </a:rPr>
              <a:t>/</a:t>
            </a:r>
            <a:r>
              <a:rPr lang="ja-JP" altLang="en-US" sz="2000" dirty="0">
                <a:effectLst/>
              </a:rPr>
              <a:t>人 とすると，電車の発車の遅れは，</a:t>
            </a:r>
          </a:p>
          <a:p>
            <a:pPr algn="ctr"/>
            <a:r>
              <a:rPr lang="en-US" altLang="ja-JP" i="1" dirty="0">
                <a:solidFill>
                  <a:schemeClr val="tx2"/>
                </a:solidFill>
                <a:effectLst/>
              </a:rPr>
              <a:t>a </a:t>
            </a:r>
            <a:r>
              <a:rPr lang="en-US" altLang="ja-JP" dirty="0">
                <a:solidFill>
                  <a:schemeClr val="tx2"/>
                </a:solidFill>
                <a:effectLst/>
              </a:rPr>
              <a:t>+</a:t>
            </a:r>
            <a:r>
              <a:rPr lang="en-US" altLang="ja-JP" i="1" dirty="0">
                <a:solidFill>
                  <a:schemeClr val="tx2"/>
                </a:solidFill>
                <a:effectLst/>
              </a:rPr>
              <a:t> </a:t>
            </a:r>
            <a:r>
              <a:rPr lang="en-US" altLang="ja-JP" i="1" dirty="0" err="1">
                <a:solidFill>
                  <a:schemeClr val="tx2"/>
                </a:solidFill>
                <a:effectLst/>
              </a:rPr>
              <a:t>kna</a:t>
            </a:r>
            <a:r>
              <a:rPr lang="en-US" altLang="ja-JP" i="1" dirty="0">
                <a:solidFill>
                  <a:srgbClr val="FF0000"/>
                </a:solidFill>
                <a:effectLst/>
              </a:rPr>
              <a:t> </a:t>
            </a:r>
            <a:r>
              <a:rPr lang="ja-JP" altLang="en-US" dirty="0">
                <a:effectLst/>
              </a:rPr>
              <a:t>分　（</a:t>
            </a:r>
            <a:r>
              <a:rPr lang="en-US" altLang="ja-JP" i="1" dirty="0">
                <a:solidFill>
                  <a:schemeClr val="tx2"/>
                </a:solidFill>
                <a:effectLst/>
              </a:rPr>
              <a:t>a</a:t>
            </a:r>
            <a:r>
              <a:rPr lang="en-US" altLang="ja-JP" dirty="0">
                <a:effectLst/>
              </a:rPr>
              <a:t> </a:t>
            </a:r>
            <a:r>
              <a:rPr lang="ja-JP" altLang="en-US" dirty="0">
                <a:effectLst/>
              </a:rPr>
              <a:t>が小さいとすれば，</a:t>
            </a:r>
            <a:r>
              <a:rPr lang="en-US" altLang="ja-JP" i="1" dirty="0" err="1">
                <a:solidFill>
                  <a:schemeClr val="tx2"/>
                </a:solidFill>
                <a:effectLst/>
              </a:rPr>
              <a:t>kna</a:t>
            </a:r>
            <a:r>
              <a:rPr lang="en-US" altLang="ja-JP" i="1" dirty="0">
                <a:effectLst/>
              </a:rPr>
              <a:t> </a:t>
            </a:r>
            <a:r>
              <a:rPr lang="ja-JP" altLang="en-US" dirty="0">
                <a:effectLst/>
              </a:rPr>
              <a:t>分）</a:t>
            </a:r>
          </a:p>
          <a:p>
            <a:r>
              <a:rPr lang="ja-JP" altLang="en-US" sz="2000" dirty="0">
                <a:effectLst/>
              </a:rPr>
              <a:t>	となるので，つぎの停留所における発車の遅れは，</a:t>
            </a:r>
          </a:p>
          <a:p>
            <a:pPr algn="ctr"/>
            <a:r>
              <a:rPr lang="en-US" altLang="ja-JP" i="1" dirty="0" err="1">
                <a:solidFill>
                  <a:schemeClr val="tx2"/>
                </a:solidFill>
                <a:effectLst/>
              </a:rPr>
              <a:t>kn</a:t>
            </a:r>
            <a:r>
              <a:rPr lang="en-US" altLang="ja-JP" dirty="0">
                <a:solidFill>
                  <a:schemeClr val="tx2"/>
                </a:solidFill>
                <a:effectLst/>
              </a:rPr>
              <a:t>(</a:t>
            </a:r>
            <a:r>
              <a:rPr lang="en-US" altLang="ja-JP" i="1" dirty="0" err="1">
                <a:solidFill>
                  <a:schemeClr val="tx2"/>
                </a:solidFill>
                <a:effectLst/>
              </a:rPr>
              <a:t>kna</a:t>
            </a:r>
            <a:r>
              <a:rPr lang="en-US" altLang="ja-JP" i="1" dirty="0">
                <a:solidFill>
                  <a:schemeClr val="tx2"/>
                </a:solidFill>
                <a:effectLst/>
              </a:rPr>
              <a:t> </a:t>
            </a:r>
            <a:r>
              <a:rPr lang="en-US" altLang="ja-JP" dirty="0">
                <a:solidFill>
                  <a:schemeClr val="tx2"/>
                </a:solidFill>
                <a:effectLst/>
              </a:rPr>
              <a:t>)</a:t>
            </a:r>
            <a:r>
              <a:rPr lang="ja-JP" altLang="en-US" dirty="0">
                <a:solidFill>
                  <a:schemeClr val="tx2"/>
                </a:solidFill>
                <a:effectLst/>
              </a:rPr>
              <a:t>＝ </a:t>
            </a: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baseline="30000" dirty="0">
                <a:solidFill>
                  <a:schemeClr val="tx2"/>
                </a:solidFill>
                <a:effectLst/>
              </a:rPr>
              <a:t>2</a:t>
            </a:r>
            <a:r>
              <a:rPr lang="ja-JP" altLang="en-US" dirty="0">
                <a:effectLst/>
              </a:rPr>
              <a:t>分</a:t>
            </a:r>
          </a:p>
          <a:p>
            <a:r>
              <a:rPr lang="ja-JP" altLang="en-US" sz="2000" dirty="0">
                <a:effectLst/>
              </a:rPr>
              <a:t>■	したがって，</a:t>
            </a:r>
            <a:r>
              <a:rPr lang="en-US" altLang="ja-JP" sz="2000" i="1" dirty="0">
                <a:solidFill>
                  <a:schemeClr val="tx2"/>
                </a:solidFill>
                <a:effectLst/>
              </a:rPr>
              <a:t>m</a:t>
            </a:r>
            <a:r>
              <a:rPr lang="en-US" altLang="ja-JP" sz="2000" dirty="0">
                <a:effectLst/>
              </a:rPr>
              <a:t> </a:t>
            </a:r>
            <a:r>
              <a:rPr lang="ja-JP" altLang="en-US" sz="2000" dirty="0">
                <a:effectLst/>
              </a:rPr>
              <a:t>番目の停留所における発車の遅れは，</a:t>
            </a:r>
          </a:p>
          <a:p>
            <a:pPr algn="ct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i="1" baseline="30000" dirty="0">
                <a:solidFill>
                  <a:schemeClr val="tx2"/>
                </a:solidFill>
                <a:effectLst/>
              </a:rPr>
              <a:t>m</a:t>
            </a:r>
            <a:r>
              <a:rPr lang="ja-JP" altLang="en-US" i="1" baseline="30000" dirty="0">
                <a:solidFill>
                  <a:srgbClr val="FF0000"/>
                </a:solidFill>
                <a:effectLst/>
              </a:rPr>
              <a:t>　</a:t>
            </a:r>
            <a:r>
              <a:rPr lang="ja-JP" altLang="en-US" dirty="0">
                <a:effectLst/>
              </a:rPr>
              <a:t>分</a:t>
            </a:r>
          </a:p>
        </p:txBody>
      </p:sp>
      <p:sp>
        <p:nvSpPr>
          <p:cNvPr id="2695172" name="Rectangle 4"/>
          <p:cNvSpPr>
            <a:spLocks noChangeArrowheads="1"/>
          </p:cNvSpPr>
          <p:nvPr/>
        </p:nvSpPr>
        <p:spPr bwMode="auto">
          <a:xfrm>
            <a:off x="3419872" y="2060848"/>
            <a:ext cx="1152525" cy="431800"/>
          </a:xfrm>
          <a:prstGeom prst="rect">
            <a:avLst/>
          </a:prstGeom>
          <a:solidFill>
            <a:schemeClr val="bg1"/>
          </a:solidFill>
          <a:ln w="12700">
            <a:solidFill>
              <a:schemeClr val="tx1"/>
            </a:solidFill>
            <a:miter lim="800000"/>
            <a:headEnd/>
            <a:tailEnd type="none" w="sm" len="lg"/>
          </a:ln>
          <a:effectLst/>
        </p:spPr>
        <p:txBody>
          <a:bodyPr wrap="none" anchor="ctr"/>
          <a:lstStyle/>
          <a:p>
            <a:endParaRPr lang="en-US">
              <a:latin typeface="小塚ゴシック Pro M" pitchFamily="34" charset="-128"/>
              <a:ea typeface="小塚ゴシック Pro M" pitchFamily="34" charset="-128"/>
            </a:endParaRPr>
          </a:p>
        </p:txBody>
      </p:sp>
      <p:sp>
        <p:nvSpPr>
          <p:cNvPr id="2695173" name="Rectangle 5" descr="再生紙"/>
          <p:cNvSpPr>
            <a:spLocks noChangeArrowheads="1"/>
          </p:cNvSpPr>
          <p:nvPr/>
        </p:nvSpPr>
        <p:spPr bwMode="auto">
          <a:xfrm>
            <a:off x="1043608" y="3523310"/>
            <a:ext cx="7068517"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
        <p:nvSpPr>
          <p:cNvPr id="2695174" name="Rectangle 6" descr="再生紙"/>
          <p:cNvSpPr>
            <a:spLocks noChangeArrowheads="1"/>
          </p:cNvSpPr>
          <p:nvPr/>
        </p:nvSpPr>
        <p:spPr bwMode="auto">
          <a:xfrm>
            <a:off x="1331913" y="4322489"/>
            <a:ext cx="6780212"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
        <p:nvSpPr>
          <p:cNvPr id="2695175" name="Rectangle 7" descr="再生紙"/>
          <p:cNvSpPr>
            <a:spLocks noChangeArrowheads="1"/>
          </p:cNvSpPr>
          <p:nvPr/>
        </p:nvSpPr>
        <p:spPr bwMode="auto">
          <a:xfrm>
            <a:off x="1403350" y="5186585"/>
            <a:ext cx="6780213"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Tree>
    <p:extLst>
      <p:ext uri="{BB962C8B-B14F-4D97-AF65-F5344CB8AC3E}">
        <p14:creationId xmlns:p14="http://schemas.microsoft.com/office/powerpoint/2010/main" val="10151881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5170" name="Rectangle 2"/>
          <p:cNvSpPr>
            <a:spLocks noGrp="1" noChangeArrowheads="1"/>
          </p:cNvSpPr>
          <p:nvPr>
            <p:ph type="title"/>
          </p:nvPr>
        </p:nvSpPr>
        <p:spPr/>
        <p:txBody>
          <a:bodyPr/>
          <a:lstStyle/>
          <a:p>
            <a:r>
              <a:rPr lang="ja-JP" altLang="en-US" dirty="0"/>
              <a:t>電車の混雑について（寺田寅彦）</a:t>
            </a:r>
            <a:endParaRPr lang="en-US" altLang="ja-JP" dirty="0"/>
          </a:p>
        </p:txBody>
      </p:sp>
      <p:sp>
        <p:nvSpPr>
          <p:cNvPr id="2695171" name="Rectangle 3"/>
          <p:cNvSpPr>
            <a:spLocks noGrp="1" noChangeArrowheads="1"/>
          </p:cNvSpPr>
          <p:nvPr>
            <p:ph idx="1"/>
          </p:nvPr>
        </p:nvSpPr>
        <p:spPr/>
        <p:txBody>
          <a:bodyPr/>
          <a:lstStyle/>
          <a:p>
            <a:r>
              <a:rPr lang="en-US" altLang="ja-JP" sz="2000" dirty="0">
                <a:effectLst/>
              </a:rPr>
              <a:t>■	</a:t>
            </a:r>
            <a:r>
              <a:rPr lang="ja-JP" altLang="en-US" sz="2000" dirty="0">
                <a:effectLst/>
              </a:rPr>
              <a:t>簡単にするため，</a:t>
            </a:r>
            <a:r>
              <a:rPr lang="en-US" altLang="ja-JP" sz="2000" dirty="0">
                <a:effectLst/>
              </a:rPr>
              <a:t>1</a:t>
            </a:r>
            <a:r>
              <a:rPr lang="ja-JP" altLang="en-US" sz="2000" dirty="0">
                <a:effectLst/>
              </a:rPr>
              <a:t>本まえの電車は定時で運行するものとする．</a:t>
            </a:r>
          </a:p>
          <a:p>
            <a:r>
              <a:rPr lang="ja-JP" altLang="en-US" sz="2000" dirty="0">
                <a:effectLst/>
              </a:rPr>
              <a:t>■	乗客が単位時間内に一つの停留所に集まって来る割合を </a:t>
            </a:r>
            <a:r>
              <a:rPr lang="en-US" altLang="ja-JP" sz="2000" i="1" dirty="0">
                <a:solidFill>
                  <a:schemeClr val="tx2"/>
                </a:solidFill>
                <a:effectLst/>
              </a:rPr>
              <a:t>n</a:t>
            </a:r>
            <a:r>
              <a:rPr lang="en-US" altLang="ja-JP" sz="2000" i="1" dirty="0">
                <a:solidFill>
                  <a:srgbClr val="FF0000"/>
                </a:solidFill>
                <a:effectLst/>
              </a:rPr>
              <a:t> </a:t>
            </a:r>
            <a:r>
              <a:rPr lang="ja-JP" altLang="en-US" sz="2000" dirty="0">
                <a:effectLst/>
              </a:rPr>
              <a:t>人</a:t>
            </a:r>
            <a:r>
              <a:rPr lang="en-US" altLang="ja-JP" sz="2000" dirty="0">
                <a:effectLst/>
              </a:rPr>
              <a:t>/</a:t>
            </a:r>
            <a:r>
              <a:rPr lang="ja-JP" altLang="en-US" sz="2000" dirty="0">
                <a:effectLst/>
              </a:rPr>
              <a:t>分 とし，ある電車が平均より</a:t>
            </a:r>
            <a:r>
              <a:rPr lang="ja-JP" altLang="en-US" sz="2000" i="1" dirty="0">
                <a:solidFill>
                  <a:schemeClr val="tx2"/>
                </a:solidFill>
                <a:effectLst/>
              </a:rPr>
              <a:t>ａ</a:t>
            </a:r>
            <a:r>
              <a:rPr lang="ja-JP" altLang="en-US" sz="2000" dirty="0">
                <a:solidFill>
                  <a:srgbClr val="FF0000"/>
                </a:solidFill>
                <a:effectLst/>
              </a:rPr>
              <a:t> </a:t>
            </a:r>
            <a:r>
              <a:rPr lang="ja-JP" altLang="en-US" sz="2000" dirty="0">
                <a:effectLst/>
              </a:rPr>
              <a:t>分だけおそく発車すると、平均より</a:t>
            </a:r>
          </a:p>
          <a:p>
            <a:pPr algn="ctr"/>
            <a:r>
              <a:rPr lang="en-US" altLang="ja-JP" i="1" dirty="0" err="1">
                <a:solidFill>
                  <a:schemeClr val="tx2"/>
                </a:solidFill>
                <a:effectLst/>
              </a:rPr>
              <a:t>na</a:t>
            </a:r>
            <a:r>
              <a:rPr lang="en-US" altLang="ja-JP" i="1" dirty="0">
                <a:solidFill>
                  <a:srgbClr val="FF0000"/>
                </a:solidFill>
                <a:effectLst/>
              </a:rPr>
              <a:t> </a:t>
            </a:r>
            <a:r>
              <a:rPr lang="ja-JP" altLang="en-US" dirty="0">
                <a:effectLst/>
              </a:rPr>
              <a:t>人</a:t>
            </a:r>
          </a:p>
          <a:p>
            <a:r>
              <a:rPr lang="ja-JP" altLang="en-US" sz="2000" dirty="0">
                <a:effectLst/>
              </a:rPr>
              <a:t>	だけ乗り込む人数が増える．</a:t>
            </a:r>
          </a:p>
          <a:p>
            <a:r>
              <a:rPr lang="ja-JP" altLang="en-US" sz="2000" dirty="0">
                <a:effectLst/>
              </a:rPr>
              <a:t>■	ひとりあたりの乗り込みに要する時間を </a:t>
            </a:r>
            <a:r>
              <a:rPr lang="en-US" altLang="ja-JP" sz="2000" i="1" dirty="0">
                <a:solidFill>
                  <a:schemeClr val="tx2"/>
                </a:solidFill>
                <a:effectLst/>
              </a:rPr>
              <a:t>k</a:t>
            </a:r>
            <a:r>
              <a:rPr lang="en-US" altLang="ja-JP" sz="2000" dirty="0">
                <a:effectLst/>
              </a:rPr>
              <a:t> </a:t>
            </a:r>
            <a:r>
              <a:rPr lang="ja-JP" altLang="en-US" sz="2000" dirty="0">
                <a:effectLst/>
              </a:rPr>
              <a:t>分</a:t>
            </a:r>
            <a:r>
              <a:rPr lang="en-US" altLang="ja-JP" sz="2000" dirty="0">
                <a:effectLst/>
              </a:rPr>
              <a:t>/</a:t>
            </a:r>
            <a:r>
              <a:rPr lang="ja-JP" altLang="en-US" sz="2000" dirty="0">
                <a:effectLst/>
              </a:rPr>
              <a:t>人 とすると，電車の発車の遅れは，</a:t>
            </a:r>
          </a:p>
          <a:p>
            <a:pPr algn="ctr"/>
            <a:r>
              <a:rPr lang="en-US" altLang="ja-JP" i="1" dirty="0">
                <a:solidFill>
                  <a:schemeClr val="tx2"/>
                </a:solidFill>
                <a:effectLst/>
              </a:rPr>
              <a:t>a </a:t>
            </a:r>
            <a:r>
              <a:rPr lang="en-US" altLang="ja-JP" dirty="0">
                <a:solidFill>
                  <a:schemeClr val="tx2"/>
                </a:solidFill>
                <a:effectLst/>
              </a:rPr>
              <a:t>+</a:t>
            </a:r>
            <a:r>
              <a:rPr lang="en-US" altLang="ja-JP" i="1" dirty="0">
                <a:solidFill>
                  <a:schemeClr val="tx2"/>
                </a:solidFill>
                <a:effectLst/>
              </a:rPr>
              <a:t> </a:t>
            </a:r>
            <a:r>
              <a:rPr lang="en-US" altLang="ja-JP" i="1" dirty="0" err="1">
                <a:solidFill>
                  <a:schemeClr val="tx2"/>
                </a:solidFill>
                <a:effectLst/>
              </a:rPr>
              <a:t>kna</a:t>
            </a:r>
            <a:r>
              <a:rPr lang="en-US" altLang="ja-JP" i="1" dirty="0">
                <a:solidFill>
                  <a:srgbClr val="FF0000"/>
                </a:solidFill>
                <a:effectLst/>
              </a:rPr>
              <a:t> </a:t>
            </a:r>
            <a:r>
              <a:rPr lang="ja-JP" altLang="en-US" dirty="0">
                <a:effectLst/>
              </a:rPr>
              <a:t>分　（</a:t>
            </a:r>
            <a:r>
              <a:rPr lang="en-US" altLang="ja-JP" i="1" dirty="0">
                <a:solidFill>
                  <a:schemeClr val="tx2"/>
                </a:solidFill>
                <a:effectLst/>
              </a:rPr>
              <a:t>a</a:t>
            </a:r>
            <a:r>
              <a:rPr lang="en-US" altLang="ja-JP" dirty="0">
                <a:effectLst/>
              </a:rPr>
              <a:t> </a:t>
            </a:r>
            <a:r>
              <a:rPr lang="ja-JP" altLang="en-US" dirty="0">
                <a:effectLst/>
              </a:rPr>
              <a:t>が小さいとすれば，</a:t>
            </a:r>
            <a:r>
              <a:rPr lang="en-US" altLang="ja-JP" i="1" dirty="0" err="1">
                <a:solidFill>
                  <a:schemeClr val="tx2"/>
                </a:solidFill>
                <a:effectLst/>
              </a:rPr>
              <a:t>kna</a:t>
            </a:r>
            <a:r>
              <a:rPr lang="en-US" altLang="ja-JP" i="1" dirty="0">
                <a:effectLst/>
              </a:rPr>
              <a:t> </a:t>
            </a:r>
            <a:r>
              <a:rPr lang="ja-JP" altLang="en-US" dirty="0">
                <a:effectLst/>
              </a:rPr>
              <a:t>分）</a:t>
            </a:r>
          </a:p>
          <a:p>
            <a:r>
              <a:rPr lang="ja-JP" altLang="en-US" sz="2000" dirty="0">
                <a:effectLst/>
              </a:rPr>
              <a:t>	となるので，つぎの停留所における発車の遅れは，</a:t>
            </a:r>
          </a:p>
          <a:p>
            <a:pPr algn="ctr"/>
            <a:r>
              <a:rPr lang="en-US" altLang="ja-JP" i="1" dirty="0" err="1">
                <a:solidFill>
                  <a:schemeClr val="tx2"/>
                </a:solidFill>
                <a:effectLst/>
              </a:rPr>
              <a:t>kn</a:t>
            </a:r>
            <a:r>
              <a:rPr lang="en-US" altLang="ja-JP" dirty="0">
                <a:solidFill>
                  <a:schemeClr val="tx2"/>
                </a:solidFill>
                <a:effectLst/>
              </a:rPr>
              <a:t>(</a:t>
            </a:r>
            <a:r>
              <a:rPr lang="en-US" altLang="ja-JP" i="1" dirty="0" err="1">
                <a:solidFill>
                  <a:schemeClr val="tx2"/>
                </a:solidFill>
                <a:effectLst/>
              </a:rPr>
              <a:t>kna</a:t>
            </a:r>
            <a:r>
              <a:rPr lang="en-US" altLang="ja-JP" i="1" dirty="0">
                <a:solidFill>
                  <a:schemeClr val="tx2"/>
                </a:solidFill>
                <a:effectLst/>
              </a:rPr>
              <a:t> </a:t>
            </a:r>
            <a:r>
              <a:rPr lang="en-US" altLang="ja-JP" dirty="0">
                <a:solidFill>
                  <a:schemeClr val="tx2"/>
                </a:solidFill>
                <a:effectLst/>
              </a:rPr>
              <a:t>)</a:t>
            </a:r>
            <a:r>
              <a:rPr lang="ja-JP" altLang="en-US" dirty="0">
                <a:solidFill>
                  <a:schemeClr val="tx2"/>
                </a:solidFill>
                <a:effectLst/>
              </a:rPr>
              <a:t>＝ </a:t>
            </a: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baseline="30000" dirty="0">
                <a:solidFill>
                  <a:schemeClr val="tx2"/>
                </a:solidFill>
                <a:effectLst/>
              </a:rPr>
              <a:t>2</a:t>
            </a:r>
            <a:r>
              <a:rPr lang="ja-JP" altLang="en-US" dirty="0">
                <a:effectLst/>
              </a:rPr>
              <a:t>分</a:t>
            </a:r>
          </a:p>
          <a:p>
            <a:r>
              <a:rPr lang="ja-JP" altLang="en-US" sz="2000" dirty="0">
                <a:effectLst/>
              </a:rPr>
              <a:t>■	したがって，</a:t>
            </a:r>
            <a:r>
              <a:rPr lang="en-US" altLang="ja-JP" sz="2000" i="1" dirty="0">
                <a:solidFill>
                  <a:schemeClr val="tx2"/>
                </a:solidFill>
                <a:effectLst/>
              </a:rPr>
              <a:t>m</a:t>
            </a:r>
            <a:r>
              <a:rPr lang="en-US" altLang="ja-JP" sz="2000" dirty="0">
                <a:effectLst/>
              </a:rPr>
              <a:t> </a:t>
            </a:r>
            <a:r>
              <a:rPr lang="ja-JP" altLang="en-US" sz="2000" dirty="0">
                <a:effectLst/>
              </a:rPr>
              <a:t>番目の停留所における発車の遅れは，</a:t>
            </a:r>
          </a:p>
          <a:p>
            <a:pPr algn="ct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i="1" baseline="30000" dirty="0">
                <a:solidFill>
                  <a:schemeClr val="tx2"/>
                </a:solidFill>
                <a:effectLst/>
              </a:rPr>
              <a:t>m</a:t>
            </a:r>
            <a:r>
              <a:rPr lang="ja-JP" altLang="en-US" i="1" baseline="30000" dirty="0">
                <a:solidFill>
                  <a:srgbClr val="FF0000"/>
                </a:solidFill>
                <a:effectLst/>
              </a:rPr>
              <a:t>　</a:t>
            </a:r>
            <a:r>
              <a:rPr lang="ja-JP" altLang="en-US" dirty="0">
                <a:effectLst/>
              </a:rPr>
              <a:t>分</a:t>
            </a:r>
          </a:p>
        </p:txBody>
      </p:sp>
      <p:sp>
        <p:nvSpPr>
          <p:cNvPr id="2695173" name="Rectangle 5" descr="再生紙"/>
          <p:cNvSpPr>
            <a:spLocks noChangeArrowheads="1"/>
          </p:cNvSpPr>
          <p:nvPr/>
        </p:nvSpPr>
        <p:spPr bwMode="auto">
          <a:xfrm>
            <a:off x="3203848" y="3523310"/>
            <a:ext cx="4908277"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
        <p:nvSpPr>
          <p:cNvPr id="2695174" name="Rectangle 6" descr="再生紙"/>
          <p:cNvSpPr>
            <a:spLocks noChangeArrowheads="1"/>
          </p:cNvSpPr>
          <p:nvPr/>
        </p:nvSpPr>
        <p:spPr bwMode="auto">
          <a:xfrm>
            <a:off x="1331913" y="4322489"/>
            <a:ext cx="6780212"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
        <p:nvSpPr>
          <p:cNvPr id="2695175" name="Rectangle 7" descr="再生紙"/>
          <p:cNvSpPr>
            <a:spLocks noChangeArrowheads="1"/>
          </p:cNvSpPr>
          <p:nvPr/>
        </p:nvSpPr>
        <p:spPr bwMode="auto">
          <a:xfrm>
            <a:off x="1403350" y="5186585"/>
            <a:ext cx="6780213"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
        <p:nvSpPr>
          <p:cNvPr id="8" name="Rectangle 4"/>
          <p:cNvSpPr>
            <a:spLocks noChangeArrowheads="1"/>
          </p:cNvSpPr>
          <p:nvPr/>
        </p:nvSpPr>
        <p:spPr bwMode="auto">
          <a:xfrm>
            <a:off x="1259632" y="3544741"/>
            <a:ext cx="1296243" cy="431800"/>
          </a:xfrm>
          <a:prstGeom prst="rect">
            <a:avLst/>
          </a:prstGeom>
          <a:solidFill>
            <a:schemeClr val="bg1"/>
          </a:solidFill>
          <a:ln w="12700">
            <a:solidFill>
              <a:schemeClr val="tx1"/>
            </a:solidFill>
            <a:miter lim="800000"/>
            <a:headEnd/>
            <a:tailEnd type="none" w="sm" len="lg"/>
          </a:ln>
          <a:effectLst/>
        </p:spPr>
        <p:txBody>
          <a:bodyPr wrap="none" anchor="ctr"/>
          <a:lstStyle/>
          <a:p>
            <a:endParaRPr lang="en-US">
              <a:latin typeface="小塚ゴシック Pro M" pitchFamily="34" charset="-128"/>
              <a:ea typeface="小塚ゴシック Pro M" pitchFamily="34" charset="-128"/>
            </a:endParaRPr>
          </a:p>
        </p:txBody>
      </p:sp>
    </p:spTree>
    <p:extLst>
      <p:ext uri="{BB962C8B-B14F-4D97-AF65-F5344CB8AC3E}">
        <p14:creationId xmlns:p14="http://schemas.microsoft.com/office/powerpoint/2010/main" val="27911897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5170" name="Rectangle 2"/>
          <p:cNvSpPr>
            <a:spLocks noGrp="1" noChangeArrowheads="1"/>
          </p:cNvSpPr>
          <p:nvPr>
            <p:ph type="title"/>
          </p:nvPr>
        </p:nvSpPr>
        <p:spPr/>
        <p:txBody>
          <a:bodyPr/>
          <a:lstStyle/>
          <a:p>
            <a:r>
              <a:rPr lang="ja-JP" altLang="en-US" dirty="0"/>
              <a:t>電車の混雑について（寺田寅彦）</a:t>
            </a:r>
            <a:endParaRPr lang="en-US" altLang="ja-JP" dirty="0"/>
          </a:p>
        </p:txBody>
      </p:sp>
      <p:sp>
        <p:nvSpPr>
          <p:cNvPr id="2695171" name="Rectangle 3"/>
          <p:cNvSpPr>
            <a:spLocks noGrp="1" noChangeArrowheads="1"/>
          </p:cNvSpPr>
          <p:nvPr>
            <p:ph idx="1"/>
          </p:nvPr>
        </p:nvSpPr>
        <p:spPr/>
        <p:txBody>
          <a:bodyPr/>
          <a:lstStyle/>
          <a:p>
            <a:r>
              <a:rPr lang="en-US" altLang="ja-JP" sz="2000" dirty="0">
                <a:effectLst/>
              </a:rPr>
              <a:t>■	</a:t>
            </a:r>
            <a:r>
              <a:rPr lang="ja-JP" altLang="en-US" sz="2000" dirty="0">
                <a:effectLst/>
              </a:rPr>
              <a:t>簡単にするため，</a:t>
            </a:r>
            <a:r>
              <a:rPr lang="en-US" altLang="ja-JP" sz="2000" dirty="0">
                <a:effectLst/>
              </a:rPr>
              <a:t>1</a:t>
            </a:r>
            <a:r>
              <a:rPr lang="ja-JP" altLang="en-US" sz="2000" dirty="0">
                <a:effectLst/>
              </a:rPr>
              <a:t>本まえの電車は定時で運行するものとする．</a:t>
            </a:r>
          </a:p>
          <a:p>
            <a:r>
              <a:rPr lang="ja-JP" altLang="en-US" sz="2000" dirty="0">
                <a:effectLst/>
              </a:rPr>
              <a:t>■	乗客が単位時間内に一つの停留所に集まって来る割合を </a:t>
            </a:r>
            <a:r>
              <a:rPr lang="en-US" altLang="ja-JP" sz="2000" i="1" dirty="0">
                <a:solidFill>
                  <a:schemeClr val="tx2"/>
                </a:solidFill>
                <a:effectLst/>
              </a:rPr>
              <a:t>n</a:t>
            </a:r>
            <a:r>
              <a:rPr lang="en-US" altLang="ja-JP" sz="2000" i="1" dirty="0">
                <a:solidFill>
                  <a:srgbClr val="FF0000"/>
                </a:solidFill>
                <a:effectLst/>
              </a:rPr>
              <a:t> </a:t>
            </a:r>
            <a:r>
              <a:rPr lang="ja-JP" altLang="en-US" sz="2000" dirty="0">
                <a:effectLst/>
              </a:rPr>
              <a:t>人</a:t>
            </a:r>
            <a:r>
              <a:rPr lang="en-US" altLang="ja-JP" sz="2000" dirty="0">
                <a:effectLst/>
              </a:rPr>
              <a:t>/</a:t>
            </a:r>
            <a:r>
              <a:rPr lang="ja-JP" altLang="en-US" sz="2000" dirty="0">
                <a:effectLst/>
              </a:rPr>
              <a:t>分 とし，ある電車が平均より</a:t>
            </a:r>
            <a:r>
              <a:rPr lang="ja-JP" altLang="en-US" sz="2000" i="1" dirty="0">
                <a:solidFill>
                  <a:schemeClr val="tx2"/>
                </a:solidFill>
                <a:effectLst/>
              </a:rPr>
              <a:t>ａ</a:t>
            </a:r>
            <a:r>
              <a:rPr lang="ja-JP" altLang="en-US" sz="2000" dirty="0">
                <a:solidFill>
                  <a:srgbClr val="FF0000"/>
                </a:solidFill>
                <a:effectLst/>
              </a:rPr>
              <a:t> </a:t>
            </a:r>
            <a:r>
              <a:rPr lang="ja-JP" altLang="en-US" sz="2000" dirty="0">
                <a:effectLst/>
              </a:rPr>
              <a:t>分だけおそく発車すると、平均より</a:t>
            </a:r>
          </a:p>
          <a:p>
            <a:pPr algn="ctr"/>
            <a:r>
              <a:rPr lang="en-US" altLang="ja-JP" i="1" dirty="0" err="1">
                <a:solidFill>
                  <a:schemeClr val="tx2"/>
                </a:solidFill>
                <a:effectLst/>
              </a:rPr>
              <a:t>na</a:t>
            </a:r>
            <a:r>
              <a:rPr lang="en-US" altLang="ja-JP" i="1" dirty="0">
                <a:solidFill>
                  <a:srgbClr val="FF0000"/>
                </a:solidFill>
                <a:effectLst/>
              </a:rPr>
              <a:t> </a:t>
            </a:r>
            <a:r>
              <a:rPr lang="ja-JP" altLang="en-US" dirty="0">
                <a:effectLst/>
              </a:rPr>
              <a:t>人</a:t>
            </a:r>
          </a:p>
          <a:p>
            <a:r>
              <a:rPr lang="ja-JP" altLang="en-US" sz="2000" dirty="0">
                <a:effectLst/>
              </a:rPr>
              <a:t>	だけ乗り込む人数が増える．</a:t>
            </a:r>
          </a:p>
          <a:p>
            <a:r>
              <a:rPr lang="ja-JP" altLang="en-US" sz="2000" dirty="0">
                <a:effectLst/>
              </a:rPr>
              <a:t>■	ひとりあたりの乗り込みに要する時間を </a:t>
            </a:r>
            <a:r>
              <a:rPr lang="en-US" altLang="ja-JP" sz="2000" i="1" dirty="0">
                <a:solidFill>
                  <a:schemeClr val="tx2"/>
                </a:solidFill>
                <a:effectLst/>
              </a:rPr>
              <a:t>k</a:t>
            </a:r>
            <a:r>
              <a:rPr lang="en-US" altLang="ja-JP" sz="2000" dirty="0">
                <a:effectLst/>
              </a:rPr>
              <a:t> </a:t>
            </a:r>
            <a:r>
              <a:rPr lang="ja-JP" altLang="en-US" sz="2000" dirty="0">
                <a:effectLst/>
              </a:rPr>
              <a:t>分</a:t>
            </a:r>
            <a:r>
              <a:rPr lang="en-US" altLang="ja-JP" sz="2000" dirty="0">
                <a:effectLst/>
              </a:rPr>
              <a:t>/</a:t>
            </a:r>
            <a:r>
              <a:rPr lang="ja-JP" altLang="en-US" sz="2000" dirty="0">
                <a:effectLst/>
              </a:rPr>
              <a:t>人 とすると，電車の発車の遅れは，</a:t>
            </a:r>
          </a:p>
          <a:p>
            <a:pPr algn="ctr"/>
            <a:r>
              <a:rPr lang="en-US" altLang="ja-JP" i="1" dirty="0">
                <a:solidFill>
                  <a:schemeClr val="tx2"/>
                </a:solidFill>
                <a:effectLst/>
              </a:rPr>
              <a:t>a </a:t>
            </a:r>
            <a:r>
              <a:rPr lang="en-US" altLang="ja-JP" dirty="0">
                <a:solidFill>
                  <a:schemeClr val="tx2"/>
                </a:solidFill>
                <a:effectLst/>
              </a:rPr>
              <a:t>+</a:t>
            </a:r>
            <a:r>
              <a:rPr lang="en-US" altLang="ja-JP" i="1" dirty="0">
                <a:solidFill>
                  <a:schemeClr val="tx2"/>
                </a:solidFill>
                <a:effectLst/>
              </a:rPr>
              <a:t> </a:t>
            </a:r>
            <a:r>
              <a:rPr lang="en-US" altLang="ja-JP" i="1" dirty="0" err="1">
                <a:solidFill>
                  <a:schemeClr val="tx2"/>
                </a:solidFill>
                <a:effectLst/>
              </a:rPr>
              <a:t>kna</a:t>
            </a:r>
            <a:r>
              <a:rPr lang="en-US" altLang="ja-JP" i="1" dirty="0">
                <a:solidFill>
                  <a:srgbClr val="FF0000"/>
                </a:solidFill>
                <a:effectLst/>
              </a:rPr>
              <a:t> </a:t>
            </a:r>
            <a:r>
              <a:rPr lang="ja-JP" altLang="en-US" dirty="0">
                <a:effectLst/>
              </a:rPr>
              <a:t>分　（</a:t>
            </a:r>
            <a:r>
              <a:rPr lang="en-US" altLang="ja-JP" i="1" dirty="0">
                <a:solidFill>
                  <a:schemeClr val="tx2"/>
                </a:solidFill>
                <a:effectLst/>
              </a:rPr>
              <a:t>a</a:t>
            </a:r>
            <a:r>
              <a:rPr lang="en-US" altLang="ja-JP" dirty="0">
                <a:effectLst/>
              </a:rPr>
              <a:t> </a:t>
            </a:r>
            <a:r>
              <a:rPr lang="ja-JP" altLang="en-US" dirty="0">
                <a:effectLst/>
              </a:rPr>
              <a:t>が小さいとすれば，</a:t>
            </a:r>
            <a:r>
              <a:rPr lang="en-US" altLang="ja-JP" i="1" dirty="0" err="1">
                <a:solidFill>
                  <a:schemeClr val="tx2"/>
                </a:solidFill>
                <a:effectLst/>
              </a:rPr>
              <a:t>kna</a:t>
            </a:r>
            <a:r>
              <a:rPr lang="en-US" altLang="ja-JP" i="1" dirty="0">
                <a:effectLst/>
              </a:rPr>
              <a:t> </a:t>
            </a:r>
            <a:r>
              <a:rPr lang="ja-JP" altLang="en-US" dirty="0">
                <a:effectLst/>
              </a:rPr>
              <a:t>分）</a:t>
            </a:r>
          </a:p>
          <a:p>
            <a:r>
              <a:rPr lang="ja-JP" altLang="en-US" sz="2000" dirty="0">
                <a:effectLst/>
              </a:rPr>
              <a:t>	となるので，つぎの停留所における発車の遅れは，</a:t>
            </a:r>
          </a:p>
          <a:p>
            <a:pPr algn="ctr"/>
            <a:r>
              <a:rPr lang="en-US" altLang="ja-JP" i="1" dirty="0" err="1">
                <a:solidFill>
                  <a:schemeClr val="tx2"/>
                </a:solidFill>
                <a:effectLst/>
              </a:rPr>
              <a:t>kn</a:t>
            </a:r>
            <a:r>
              <a:rPr lang="en-US" altLang="ja-JP" dirty="0">
                <a:solidFill>
                  <a:schemeClr val="tx2"/>
                </a:solidFill>
                <a:effectLst/>
              </a:rPr>
              <a:t>(</a:t>
            </a:r>
            <a:r>
              <a:rPr lang="en-US" altLang="ja-JP" i="1" dirty="0" err="1">
                <a:solidFill>
                  <a:schemeClr val="tx2"/>
                </a:solidFill>
                <a:effectLst/>
              </a:rPr>
              <a:t>kna</a:t>
            </a:r>
            <a:r>
              <a:rPr lang="en-US" altLang="ja-JP" i="1" dirty="0">
                <a:solidFill>
                  <a:schemeClr val="tx2"/>
                </a:solidFill>
                <a:effectLst/>
              </a:rPr>
              <a:t> </a:t>
            </a:r>
            <a:r>
              <a:rPr lang="en-US" altLang="ja-JP" dirty="0">
                <a:solidFill>
                  <a:schemeClr val="tx2"/>
                </a:solidFill>
                <a:effectLst/>
              </a:rPr>
              <a:t>)</a:t>
            </a:r>
            <a:r>
              <a:rPr lang="ja-JP" altLang="en-US" dirty="0">
                <a:solidFill>
                  <a:schemeClr val="tx2"/>
                </a:solidFill>
                <a:effectLst/>
              </a:rPr>
              <a:t>＝ </a:t>
            </a: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baseline="30000" dirty="0">
                <a:solidFill>
                  <a:schemeClr val="tx2"/>
                </a:solidFill>
                <a:effectLst/>
              </a:rPr>
              <a:t>2</a:t>
            </a:r>
            <a:r>
              <a:rPr lang="ja-JP" altLang="en-US" dirty="0">
                <a:effectLst/>
              </a:rPr>
              <a:t>分</a:t>
            </a:r>
          </a:p>
          <a:p>
            <a:r>
              <a:rPr lang="ja-JP" altLang="en-US" sz="2000" dirty="0">
                <a:effectLst/>
              </a:rPr>
              <a:t>■	したがって，</a:t>
            </a:r>
            <a:r>
              <a:rPr lang="en-US" altLang="ja-JP" sz="2000" i="1" dirty="0">
                <a:solidFill>
                  <a:schemeClr val="tx2"/>
                </a:solidFill>
                <a:effectLst/>
              </a:rPr>
              <a:t>m</a:t>
            </a:r>
            <a:r>
              <a:rPr lang="en-US" altLang="ja-JP" sz="2000" dirty="0">
                <a:effectLst/>
              </a:rPr>
              <a:t> </a:t>
            </a:r>
            <a:r>
              <a:rPr lang="ja-JP" altLang="en-US" sz="2000" dirty="0">
                <a:effectLst/>
              </a:rPr>
              <a:t>番目の停留所における発車の遅れは，</a:t>
            </a:r>
          </a:p>
          <a:p>
            <a:pPr algn="ct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i="1" baseline="30000" dirty="0">
                <a:solidFill>
                  <a:schemeClr val="tx2"/>
                </a:solidFill>
                <a:effectLst/>
              </a:rPr>
              <a:t>m</a:t>
            </a:r>
            <a:r>
              <a:rPr lang="ja-JP" altLang="en-US" i="1" baseline="30000" dirty="0">
                <a:solidFill>
                  <a:srgbClr val="FF0000"/>
                </a:solidFill>
                <a:effectLst/>
              </a:rPr>
              <a:t>　</a:t>
            </a:r>
            <a:r>
              <a:rPr lang="ja-JP" altLang="en-US" dirty="0">
                <a:effectLst/>
              </a:rPr>
              <a:t>分</a:t>
            </a:r>
          </a:p>
        </p:txBody>
      </p:sp>
      <p:sp>
        <p:nvSpPr>
          <p:cNvPr id="2695173" name="Rectangle 5" descr="再生紙"/>
          <p:cNvSpPr>
            <a:spLocks noChangeArrowheads="1"/>
          </p:cNvSpPr>
          <p:nvPr/>
        </p:nvSpPr>
        <p:spPr bwMode="auto">
          <a:xfrm>
            <a:off x="3203848" y="3523310"/>
            <a:ext cx="4908277"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
        <p:nvSpPr>
          <p:cNvPr id="2695174" name="Rectangle 6" descr="再生紙"/>
          <p:cNvSpPr>
            <a:spLocks noChangeArrowheads="1"/>
          </p:cNvSpPr>
          <p:nvPr/>
        </p:nvSpPr>
        <p:spPr bwMode="auto">
          <a:xfrm>
            <a:off x="2915816" y="4312888"/>
            <a:ext cx="3600400"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
        <p:nvSpPr>
          <p:cNvPr id="2695175" name="Rectangle 7" descr="再生紙"/>
          <p:cNvSpPr>
            <a:spLocks noChangeArrowheads="1"/>
          </p:cNvSpPr>
          <p:nvPr/>
        </p:nvSpPr>
        <p:spPr bwMode="auto">
          <a:xfrm>
            <a:off x="1403350" y="5186585"/>
            <a:ext cx="6780213"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Tree>
    <p:extLst>
      <p:ext uri="{BB962C8B-B14F-4D97-AF65-F5344CB8AC3E}">
        <p14:creationId xmlns:p14="http://schemas.microsoft.com/office/powerpoint/2010/main" val="519834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5170" name="Rectangle 2"/>
          <p:cNvSpPr>
            <a:spLocks noGrp="1" noChangeArrowheads="1"/>
          </p:cNvSpPr>
          <p:nvPr>
            <p:ph type="title"/>
          </p:nvPr>
        </p:nvSpPr>
        <p:spPr/>
        <p:txBody>
          <a:bodyPr/>
          <a:lstStyle/>
          <a:p>
            <a:r>
              <a:rPr lang="ja-JP" altLang="en-US" dirty="0"/>
              <a:t>電車の混雑について（寺田寅彦）</a:t>
            </a:r>
            <a:endParaRPr lang="en-US" altLang="ja-JP" dirty="0"/>
          </a:p>
        </p:txBody>
      </p:sp>
      <p:sp>
        <p:nvSpPr>
          <p:cNvPr id="2695171" name="Rectangle 3"/>
          <p:cNvSpPr>
            <a:spLocks noGrp="1" noChangeArrowheads="1"/>
          </p:cNvSpPr>
          <p:nvPr>
            <p:ph idx="1"/>
          </p:nvPr>
        </p:nvSpPr>
        <p:spPr/>
        <p:txBody>
          <a:bodyPr/>
          <a:lstStyle/>
          <a:p>
            <a:r>
              <a:rPr lang="en-US" altLang="ja-JP" sz="2000" dirty="0">
                <a:effectLst/>
              </a:rPr>
              <a:t>■	</a:t>
            </a:r>
            <a:r>
              <a:rPr lang="ja-JP" altLang="en-US" sz="2000" dirty="0">
                <a:effectLst/>
              </a:rPr>
              <a:t>簡単にするため，</a:t>
            </a:r>
            <a:r>
              <a:rPr lang="en-US" altLang="ja-JP" sz="2000" dirty="0">
                <a:effectLst/>
              </a:rPr>
              <a:t>1</a:t>
            </a:r>
            <a:r>
              <a:rPr lang="ja-JP" altLang="en-US" sz="2000" dirty="0">
                <a:effectLst/>
              </a:rPr>
              <a:t>本まえの電車は定時で運行するものとする．</a:t>
            </a:r>
          </a:p>
          <a:p>
            <a:r>
              <a:rPr lang="ja-JP" altLang="en-US" sz="2000" dirty="0">
                <a:effectLst/>
              </a:rPr>
              <a:t>■	乗客が単位時間内に一つの停留所に集まって来る割合を </a:t>
            </a:r>
            <a:r>
              <a:rPr lang="en-US" altLang="ja-JP" sz="2000" i="1" dirty="0">
                <a:solidFill>
                  <a:schemeClr val="tx2"/>
                </a:solidFill>
                <a:effectLst/>
              </a:rPr>
              <a:t>n</a:t>
            </a:r>
            <a:r>
              <a:rPr lang="en-US" altLang="ja-JP" sz="2000" i="1" dirty="0">
                <a:solidFill>
                  <a:srgbClr val="FF0000"/>
                </a:solidFill>
                <a:effectLst/>
              </a:rPr>
              <a:t> </a:t>
            </a:r>
            <a:r>
              <a:rPr lang="ja-JP" altLang="en-US" sz="2000" dirty="0">
                <a:effectLst/>
              </a:rPr>
              <a:t>人</a:t>
            </a:r>
            <a:r>
              <a:rPr lang="en-US" altLang="ja-JP" sz="2000" dirty="0">
                <a:effectLst/>
              </a:rPr>
              <a:t>/</a:t>
            </a:r>
            <a:r>
              <a:rPr lang="ja-JP" altLang="en-US" sz="2000" dirty="0">
                <a:effectLst/>
              </a:rPr>
              <a:t>分 とし，ある電車が平均より</a:t>
            </a:r>
            <a:r>
              <a:rPr lang="ja-JP" altLang="en-US" sz="2000" i="1" dirty="0">
                <a:solidFill>
                  <a:schemeClr val="tx2"/>
                </a:solidFill>
                <a:effectLst/>
              </a:rPr>
              <a:t>ａ</a:t>
            </a:r>
            <a:r>
              <a:rPr lang="ja-JP" altLang="en-US" sz="2000" dirty="0">
                <a:solidFill>
                  <a:srgbClr val="FF0000"/>
                </a:solidFill>
                <a:effectLst/>
              </a:rPr>
              <a:t> </a:t>
            </a:r>
            <a:r>
              <a:rPr lang="ja-JP" altLang="en-US" sz="2000" dirty="0">
                <a:effectLst/>
              </a:rPr>
              <a:t>分だけおそく発車すると、平均より</a:t>
            </a:r>
          </a:p>
          <a:p>
            <a:pPr algn="ctr"/>
            <a:r>
              <a:rPr lang="en-US" altLang="ja-JP" i="1" dirty="0" err="1">
                <a:solidFill>
                  <a:schemeClr val="tx2"/>
                </a:solidFill>
                <a:effectLst/>
              </a:rPr>
              <a:t>na</a:t>
            </a:r>
            <a:r>
              <a:rPr lang="en-US" altLang="ja-JP" i="1" dirty="0">
                <a:solidFill>
                  <a:srgbClr val="FF0000"/>
                </a:solidFill>
                <a:effectLst/>
              </a:rPr>
              <a:t> </a:t>
            </a:r>
            <a:r>
              <a:rPr lang="ja-JP" altLang="en-US" dirty="0">
                <a:effectLst/>
              </a:rPr>
              <a:t>人</a:t>
            </a:r>
          </a:p>
          <a:p>
            <a:r>
              <a:rPr lang="ja-JP" altLang="en-US" sz="2000" dirty="0">
                <a:effectLst/>
              </a:rPr>
              <a:t>	だけ乗り込む人数が増える．</a:t>
            </a:r>
          </a:p>
          <a:p>
            <a:r>
              <a:rPr lang="ja-JP" altLang="en-US" sz="2000" dirty="0">
                <a:effectLst/>
              </a:rPr>
              <a:t>■	ひとりあたりの乗り込みに要する時間を </a:t>
            </a:r>
            <a:r>
              <a:rPr lang="en-US" altLang="ja-JP" sz="2000" i="1" dirty="0">
                <a:solidFill>
                  <a:schemeClr val="tx2"/>
                </a:solidFill>
                <a:effectLst/>
              </a:rPr>
              <a:t>k</a:t>
            </a:r>
            <a:r>
              <a:rPr lang="en-US" altLang="ja-JP" sz="2000" dirty="0">
                <a:effectLst/>
              </a:rPr>
              <a:t> </a:t>
            </a:r>
            <a:r>
              <a:rPr lang="ja-JP" altLang="en-US" sz="2000" dirty="0">
                <a:effectLst/>
              </a:rPr>
              <a:t>分</a:t>
            </a:r>
            <a:r>
              <a:rPr lang="en-US" altLang="ja-JP" sz="2000" dirty="0">
                <a:effectLst/>
              </a:rPr>
              <a:t>/</a:t>
            </a:r>
            <a:r>
              <a:rPr lang="ja-JP" altLang="en-US" sz="2000" dirty="0">
                <a:effectLst/>
              </a:rPr>
              <a:t>人 とすると，電車の発車の遅れは，</a:t>
            </a:r>
          </a:p>
          <a:p>
            <a:pPr algn="ctr"/>
            <a:r>
              <a:rPr lang="en-US" altLang="ja-JP" i="1" dirty="0">
                <a:solidFill>
                  <a:schemeClr val="tx2"/>
                </a:solidFill>
                <a:effectLst/>
              </a:rPr>
              <a:t>a </a:t>
            </a:r>
            <a:r>
              <a:rPr lang="en-US" altLang="ja-JP" dirty="0">
                <a:solidFill>
                  <a:schemeClr val="tx2"/>
                </a:solidFill>
                <a:effectLst/>
              </a:rPr>
              <a:t>+</a:t>
            </a:r>
            <a:r>
              <a:rPr lang="en-US" altLang="ja-JP" i="1" dirty="0">
                <a:solidFill>
                  <a:schemeClr val="tx2"/>
                </a:solidFill>
                <a:effectLst/>
              </a:rPr>
              <a:t> </a:t>
            </a:r>
            <a:r>
              <a:rPr lang="en-US" altLang="ja-JP" i="1" dirty="0" err="1">
                <a:solidFill>
                  <a:schemeClr val="tx2"/>
                </a:solidFill>
                <a:effectLst/>
              </a:rPr>
              <a:t>kna</a:t>
            </a:r>
            <a:r>
              <a:rPr lang="en-US" altLang="ja-JP" i="1" dirty="0">
                <a:solidFill>
                  <a:srgbClr val="FF0000"/>
                </a:solidFill>
                <a:effectLst/>
              </a:rPr>
              <a:t> </a:t>
            </a:r>
            <a:r>
              <a:rPr lang="ja-JP" altLang="en-US" dirty="0">
                <a:effectLst/>
              </a:rPr>
              <a:t>分　（</a:t>
            </a:r>
            <a:r>
              <a:rPr lang="en-US" altLang="ja-JP" i="1" dirty="0">
                <a:solidFill>
                  <a:schemeClr val="tx2"/>
                </a:solidFill>
                <a:effectLst/>
              </a:rPr>
              <a:t>a</a:t>
            </a:r>
            <a:r>
              <a:rPr lang="en-US" altLang="ja-JP" dirty="0">
                <a:effectLst/>
              </a:rPr>
              <a:t> </a:t>
            </a:r>
            <a:r>
              <a:rPr lang="ja-JP" altLang="en-US" dirty="0">
                <a:effectLst/>
              </a:rPr>
              <a:t>が小さいとすれば，</a:t>
            </a:r>
            <a:r>
              <a:rPr lang="en-US" altLang="ja-JP" i="1" dirty="0" err="1">
                <a:solidFill>
                  <a:schemeClr val="tx2"/>
                </a:solidFill>
                <a:effectLst/>
              </a:rPr>
              <a:t>kna</a:t>
            </a:r>
            <a:r>
              <a:rPr lang="en-US" altLang="ja-JP" i="1" dirty="0">
                <a:effectLst/>
              </a:rPr>
              <a:t> </a:t>
            </a:r>
            <a:r>
              <a:rPr lang="ja-JP" altLang="en-US" dirty="0">
                <a:effectLst/>
              </a:rPr>
              <a:t>分）</a:t>
            </a:r>
          </a:p>
          <a:p>
            <a:r>
              <a:rPr lang="ja-JP" altLang="en-US" sz="2000" dirty="0">
                <a:effectLst/>
              </a:rPr>
              <a:t>	となるので，つぎの停留所における発車の遅れは，</a:t>
            </a:r>
          </a:p>
          <a:p>
            <a:pPr algn="ctr"/>
            <a:r>
              <a:rPr lang="en-US" altLang="ja-JP" i="1" dirty="0" err="1">
                <a:solidFill>
                  <a:schemeClr val="tx2"/>
                </a:solidFill>
                <a:effectLst/>
              </a:rPr>
              <a:t>kn</a:t>
            </a:r>
            <a:r>
              <a:rPr lang="en-US" altLang="ja-JP" dirty="0">
                <a:solidFill>
                  <a:schemeClr val="tx2"/>
                </a:solidFill>
                <a:effectLst/>
              </a:rPr>
              <a:t>(</a:t>
            </a:r>
            <a:r>
              <a:rPr lang="en-US" altLang="ja-JP" i="1" dirty="0" err="1">
                <a:solidFill>
                  <a:schemeClr val="tx2"/>
                </a:solidFill>
                <a:effectLst/>
              </a:rPr>
              <a:t>kna</a:t>
            </a:r>
            <a:r>
              <a:rPr lang="en-US" altLang="ja-JP" i="1" dirty="0">
                <a:solidFill>
                  <a:schemeClr val="tx2"/>
                </a:solidFill>
                <a:effectLst/>
              </a:rPr>
              <a:t> </a:t>
            </a:r>
            <a:r>
              <a:rPr lang="en-US" altLang="ja-JP" dirty="0">
                <a:solidFill>
                  <a:schemeClr val="tx2"/>
                </a:solidFill>
                <a:effectLst/>
              </a:rPr>
              <a:t>)</a:t>
            </a:r>
            <a:r>
              <a:rPr lang="ja-JP" altLang="en-US" dirty="0">
                <a:solidFill>
                  <a:schemeClr val="tx2"/>
                </a:solidFill>
                <a:effectLst/>
              </a:rPr>
              <a:t>＝ </a:t>
            </a: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baseline="30000" dirty="0">
                <a:solidFill>
                  <a:schemeClr val="tx2"/>
                </a:solidFill>
                <a:effectLst/>
              </a:rPr>
              <a:t>2</a:t>
            </a:r>
            <a:r>
              <a:rPr lang="ja-JP" altLang="en-US" dirty="0">
                <a:effectLst/>
              </a:rPr>
              <a:t>分</a:t>
            </a:r>
          </a:p>
          <a:p>
            <a:r>
              <a:rPr lang="ja-JP" altLang="en-US" sz="2000" dirty="0">
                <a:effectLst/>
              </a:rPr>
              <a:t>■	したがって，</a:t>
            </a:r>
            <a:r>
              <a:rPr lang="en-US" altLang="ja-JP" sz="2000" i="1" dirty="0">
                <a:solidFill>
                  <a:schemeClr val="tx2"/>
                </a:solidFill>
                <a:effectLst/>
              </a:rPr>
              <a:t>m</a:t>
            </a:r>
            <a:r>
              <a:rPr lang="en-US" altLang="ja-JP" sz="2000" dirty="0">
                <a:effectLst/>
              </a:rPr>
              <a:t> </a:t>
            </a:r>
            <a:r>
              <a:rPr lang="ja-JP" altLang="en-US" sz="2000" dirty="0">
                <a:effectLst/>
              </a:rPr>
              <a:t>番目の停留所における発車の遅れは，</a:t>
            </a:r>
          </a:p>
          <a:p>
            <a:pPr algn="ct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i="1" baseline="30000" dirty="0">
                <a:solidFill>
                  <a:schemeClr val="tx2"/>
                </a:solidFill>
                <a:effectLst/>
              </a:rPr>
              <a:t>m</a:t>
            </a:r>
            <a:r>
              <a:rPr lang="ja-JP" altLang="en-US" i="1" baseline="30000" dirty="0">
                <a:solidFill>
                  <a:srgbClr val="FF0000"/>
                </a:solidFill>
                <a:effectLst/>
              </a:rPr>
              <a:t>　</a:t>
            </a:r>
            <a:r>
              <a:rPr lang="ja-JP" altLang="en-US" dirty="0">
                <a:effectLst/>
              </a:rPr>
              <a:t>分</a:t>
            </a:r>
          </a:p>
        </p:txBody>
      </p:sp>
      <p:sp>
        <p:nvSpPr>
          <p:cNvPr id="2695174" name="Rectangle 6" descr="再生紙"/>
          <p:cNvSpPr>
            <a:spLocks noChangeArrowheads="1"/>
          </p:cNvSpPr>
          <p:nvPr/>
        </p:nvSpPr>
        <p:spPr bwMode="auto">
          <a:xfrm>
            <a:off x="2726156" y="4312888"/>
            <a:ext cx="3934075" cy="474663"/>
          </a:xfrm>
          <a:prstGeom prst="rect">
            <a:avLst/>
          </a:prstGeom>
          <a:solidFill>
            <a:srgbClr val="F1E7DB"/>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2695175" name="Rectangle 7" descr="再生紙"/>
          <p:cNvSpPr>
            <a:spLocks noChangeArrowheads="1"/>
          </p:cNvSpPr>
          <p:nvPr/>
        </p:nvSpPr>
        <p:spPr bwMode="auto">
          <a:xfrm>
            <a:off x="1403350" y="5186585"/>
            <a:ext cx="6780213" cy="474663"/>
          </a:xfrm>
          <a:prstGeom prst="rect">
            <a:avLst/>
          </a:prstGeom>
          <a:solidFill>
            <a:srgbClr val="F1E7DB"/>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Tree>
    <p:extLst>
      <p:ext uri="{BB962C8B-B14F-4D97-AF65-F5344CB8AC3E}">
        <p14:creationId xmlns:p14="http://schemas.microsoft.com/office/powerpoint/2010/main" val="14696277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5170" name="Rectangle 2"/>
          <p:cNvSpPr>
            <a:spLocks noGrp="1" noChangeArrowheads="1"/>
          </p:cNvSpPr>
          <p:nvPr>
            <p:ph type="title"/>
          </p:nvPr>
        </p:nvSpPr>
        <p:spPr/>
        <p:txBody>
          <a:bodyPr/>
          <a:lstStyle/>
          <a:p>
            <a:r>
              <a:rPr lang="ja-JP" altLang="en-US" dirty="0"/>
              <a:t>電車の混雑について（寺田寅彦）</a:t>
            </a:r>
            <a:endParaRPr lang="en-US" altLang="ja-JP" dirty="0"/>
          </a:p>
        </p:txBody>
      </p:sp>
      <p:sp>
        <p:nvSpPr>
          <p:cNvPr id="2695171" name="Rectangle 3"/>
          <p:cNvSpPr>
            <a:spLocks noGrp="1" noChangeArrowheads="1"/>
          </p:cNvSpPr>
          <p:nvPr>
            <p:ph idx="1"/>
          </p:nvPr>
        </p:nvSpPr>
        <p:spPr/>
        <p:txBody>
          <a:bodyPr/>
          <a:lstStyle/>
          <a:p>
            <a:r>
              <a:rPr lang="en-US" altLang="ja-JP" sz="2000" dirty="0">
                <a:effectLst/>
              </a:rPr>
              <a:t>■	</a:t>
            </a:r>
            <a:r>
              <a:rPr lang="ja-JP" altLang="en-US" sz="2000" dirty="0">
                <a:effectLst/>
              </a:rPr>
              <a:t>簡単にするため，</a:t>
            </a:r>
            <a:r>
              <a:rPr lang="en-US" altLang="ja-JP" sz="2000" dirty="0">
                <a:effectLst/>
              </a:rPr>
              <a:t>1</a:t>
            </a:r>
            <a:r>
              <a:rPr lang="ja-JP" altLang="en-US" sz="2000" dirty="0">
                <a:effectLst/>
              </a:rPr>
              <a:t>本まえの電車は定時で運行するものとする．</a:t>
            </a:r>
          </a:p>
          <a:p>
            <a:r>
              <a:rPr lang="ja-JP" altLang="en-US" sz="2000" dirty="0">
                <a:effectLst/>
              </a:rPr>
              <a:t>■	乗客が単位時間内に一つの停留所に集まって来る割合を </a:t>
            </a:r>
            <a:r>
              <a:rPr lang="en-US" altLang="ja-JP" sz="2000" i="1" dirty="0">
                <a:solidFill>
                  <a:schemeClr val="tx2"/>
                </a:solidFill>
                <a:effectLst/>
              </a:rPr>
              <a:t>n</a:t>
            </a:r>
            <a:r>
              <a:rPr lang="en-US" altLang="ja-JP" sz="2000" i="1" dirty="0">
                <a:solidFill>
                  <a:srgbClr val="FF0000"/>
                </a:solidFill>
                <a:effectLst/>
              </a:rPr>
              <a:t> </a:t>
            </a:r>
            <a:r>
              <a:rPr lang="ja-JP" altLang="en-US" sz="2000" dirty="0">
                <a:effectLst/>
              </a:rPr>
              <a:t>人</a:t>
            </a:r>
            <a:r>
              <a:rPr lang="en-US" altLang="ja-JP" sz="2000" dirty="0">
                <a:effectLst/>
              </a:rPr>
              <a:t>/</a:t>
            </a:r>
            <a:r>
              <a:rPr lang="ja-JP" altLang="en-US" sz="2000" dirty="0">
                <a:effectLst/>
              </a:rPr>
              <a:t>分 とし，ある電車が平均より</a:t>
            </a:r>
            <a:r>
              <a:rPr lang="ja-JP" altLang="en-US" sz="2000" i="1" dirty="0">
                <a:solidFill>
                  <a:schemeClr val="tx2"/>
                </a:solidFill>
                <a:effectLst/>
              </a:rPr>
              <a:t>ａ</a:t>
            </a:r>
            <a:r>
              <a:rPr lang="ja-JP" altLang="en-US" sz="2000" dirty="0">
                <a:solidFill>
                  <a:srgbClr val="FF0000"/>
                </a:solidFill>
                <a:effectLst/>
              </a:rPr>
              <a:t> </a:t>
            </a:r>
            <a:r>
              <a:rPr lang="ja-JP" altLang="en-US" sz="2000" dirty="0">
                <a:effectLst/>
              </a:rPr>
              <a:t>分だけおそく発車すると、平均より</a:t>
            </a:r>
          </a:p>
          <a:p>
            <a:pPr algn="ctr"/>
            <a:r>
              <a:rPr lang="en-US" altLang="ja-JP" i="1" dirty="0" err="1">
                <a:solidFill>
                  <a:schemeClr val="tx2"/>
                </a:solidFill>
                <a:effectLst/>
              </a:rPr>
              <a:t>na</a:t>
            </a:r>
            <a:r>
              <a:rPr lang="en-US" altLang="ja-JP" i="1" dirty="0">
                <a:solidFill>
                  <a:srgbClr val="FF0000"/>
                </a:solidFill>
                <a:effectLst/>
              </a:rPr>
              <a:t> </a:t>
            </a:r>
            <a:r>
              <a:rPr lang="ja-JP" altLang="en-US" dirty="0">
                <a:effectLst/>
              </a:rPr>
              <a:t>人</a:t>
            </a:r>
          </a:p>
          <a:p>
            <a:r>
              <a:rPr lang="ja-JP" altLang="en-US" sz="2000" dirty="0">
                <a:effectLst/>
              </a:rPr>
              <a:t>	だけ乗り込む人数が増える．</a:t>
            </a:r>
          </a:p>
          <a:p>
            <a:r>
              <a:rPr lang="ja-JP" altLang="en-US" sz="2000" dirty="0">
                <a:effectLst/>
              </a:rPr>
              <a:t>■	ひとりあたりの乗り込みに要する時間を </a:t>
            </a:r>
            <a:r>
              <a:rPr lang="en-US" altLang="ja-JP" sz="2000" i="1" dirty="0">
                <a:solidFill>
                  <a:schemeClr val="tx2"/>
                </a:solidFill>
                <a:effectLst/>
              </a:rPr>
              <a:t>k</a:t>
            </a:r>
            <a:r>
              <a:rPr lang="en-US" altLang="ja-JP" sz="2000" dirty="0">
                <a:effectLst/>
              </a:rPr>
              <a:t> </a:t>
            </a:r>
            <a:r>
              <a:rPr lang="ja-JP" altLang="en-US" sz="2000" dirty="0">
                <a:effectLst/>
              </a:rPr>
              <a:t>分</a:t>
            </a:r>
            <a:r>
              <a:rPr lang="en-US" altLang="ja-JP" sz="2000" dirty="0">
                <a:effectLst/>
              </a:rPr>
              <a:t>/</a:t>
            </a:r>
            <a:r>
              <a:rPr lang="ja-JP" altLang="en-US" sz="2000" dirty="0">
                <a:effectLst/>
              </a:rPr>
              <a:t>人 とすると，電車の発車の遅れは，</a:t>
            </a:r>
          </a:p>
          <a:p>
            <a:pPr algn="ctr"/>
            <a:r>
              <a:rPr lang="en-US" altLang="ja-JP" i="1" dirty="0">
                <a:solidFill>
                  <a:schemeClr val="tx2"/>
                </a:solidFill>
                <a:effectLst/>
              </a:rPr>
              <a:t>a </a:t>
            </a:r>
            <a:r>
              <a:rPr lang="en-US" altLang="ja-JP" dirty="0">
                <a:solidFill>
                  <a:schemeClr val="tx2"/>
                </a:solidFill>
                <a:effectLst/>
              </a:rPr>
              <a:t>+</a:t>
            </a:r>
            <a:r>
              <a:rPr lang="en-US" altLang="ja-JP" i="1" dirty="0">
                <a:solidFill>
                  <a:schemeClr val="tx2"/>
                </a:solidFill>
                <a:effectLst/>
              </a:rPr>
              <a:t> </a:t>
            </a:r>
            <a:r>
              <a:rPr lang="en-US" altLang="ja-JP" i="1" dirty="0" err="1">
                <a:solidFill>
                  <a:schemeClr val="tx2"/>
                </a:solidFill>
                <a:effectLst/>
              </a:rPr>
              <a:t>kna</a:t>
            </a:r>
            <a:r>
              <a:rPr lang="en-US" altLang="ja-JP" i="1" dirty="0">
                <a:solidFill>
                  <a:srgbClr val="FF0000"/>
                </a:solidFill>
                <a:effectLst/>
              </a:rPr>
              <a:t> </a:t>
            </a:r>
            <a:r>
              <a:rPr lang="ja-JP" altLang="en-US" dirty="0">
                <a:effectLst/>
              </a:rPr>
              <a:t>分　（</a:t>
            </a:r>
            <a:r>
              <a:rPr lang="en-US" altLang="ja-JP" i="1" dirty="0">
                <a:solidFill>
                  <a:schemeClr val="tx2"/>
                </a:solidFill>
                <a:effectLst/>
              </a:rPr>
              <a:t>a</a:t>
            </a:r>
            <a:r>
              <a:rPr lang="en-US" altLang="ja-JP" dirty="0">
                <a:effectLst/>
              </a:rPr>
              <a:t> </a:t>
            </a:r>
            <a:r>
              <a:rPr lang="ja-JP" altLang="en-US" dirty="0">
                <a:effectLst/>
              </a:rPr>
              <a:t>が小さいとすれば，</a:t>
            </a:r>
            <a:r>
              <a:rPr lang="en-US" altLang="ja-JP" i="1" dirty="0" err="1">
                <a:solidFill>
                  <a:schemeClr val="tx2"/>
                </a:solidFill>
                <a:effectLst/>
              </a:rPr>
              <a:t>kna</a:t>
            </a:r>
            <a:r>
              <a:rPr lang="en-US" altLang="ja-JP" i="1" dirty="0">
                <a:effectLst/>
              </a:rPr>
              <a:t> </a:t>
            </a:r>
            <a:r>
              <a:rPr lang="ja-JP" altLang="en-US" dirty="0">
                <a:effectLst/>
              </a:rPr>
              <a:t>分）</a:t>
            </a:r>
          </a:p>
          <a:p>
            <a:r>
              <a:rPr lang="ja-JP" altLang="en-US" sz="2000" dirty="0">
                <a:effectLst/>
              </a:rPr>
              <a:t>	となるので，つぎの停留所における発車の遅れは，</a:t>
            </a:r>
          </a:p>
          <a:p>
            <a:pPr algn="ctr"/>
            <a:r>
              <a:rPr lang="en-US" altLang="ja-JP" i="1" dirty="0" err="1">
                <a:solidFill>
                  <a:schemeClr val="tx2"/>
                </a:solidFill>
                <a:effectLst/>
              </a:rPr>
              <a:t>kn</a:t>
            </a:r>
            <a:r>
              <a:rPr lang="en-US" altLang="ja-JP" dirty="0">
                <a:solidFill>
                  <a:schemeClr val="tx2"/>
                </a:solidFill>
                <a:effectLst/>
              </a:rPr>
              <a:t>(</a:t>
            </a:r>
            <a:r>
              <a:rPr lang="en-US" altLang="ja-JP" i="1" dirty="0" err="1">
                <a:solidFill>
                  <a:schemeClr val="tx2"/>
                </a:solidFill>
                <a:effectLst/>
              </a:rPr>
              <a:t>kna</a:t>
            </a:r>
            <a:r>
              <a:rPr lang="en-US" altLang="ja-JP" i="1" dirty="0">
                <a:solidFill>
                  <a:schemeClr val="tx2"/>
                </a:solidFill>
                <a:effectLst/>
              </a:rPr>
              <a:t> </a:t>
            </a:r>
            <a:r>
              <a:rPr lang="en-US" altLang="ja-JP" dirty="0">
                <a:solidFill>
                  <a:schemeClr val="tx2"/>
                </a:solidFill>
                <a:effectLst/>
              </a:rPr>
              <a:t>)</a:t>
            </a:r>
            <a:r>
              <a:rPr lang="ja-JP" altLang="en-US" dirty="0">
                <a:solidFill>
                  <a:schemeClr val="tx2"/>
                </a:solidFill>
                <a:effectLst/>
              </a:rPr>
              <a:t>＝ </a:t>
            </a: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baseline="30000" dirty="0">
                <a:solidFill>
                  <a:schemeClr val="tx2"/>
                </a:solidFill>
                <a:effectLst/>
              </a:rPr>
              <a:t>2</a:t>
            </a:r>
            <a:r>
              <a:rPr lang="ja-JP" altLang="en-US" dirty="0">
                <a:effectLst/>
              </a:rPr>
              <a:t>分</a:t>
            </a:r>
          </a:p>
          <a:p>
            <a:r>
              <a:rPr lang="ja-JP" altLang="en-US" sz="2000" dirty="0">
                <a:effectLst/>
              </a:rPr>
              <a:t>■	したがって，</a:t>
            </a:r>
            <a:r>
              <a:rPr lang="en-US" altLang="ja-JP" sz="2000" i="1" dirty="0">
                <a:solidFill>
                  <a:schemeClr val="tx2"/>
                </a:solidFill>
                <a:effectLst/>
              </a:rPr>
              <a:t>m</a:t>
            </a:r>
            <a:r>
              <a:rPr lang="en-US" altLang="ja-JP" sz="2000" dirty="0">
                <a:effectLst/>
              </a:rPr>
              <a:t> </a:t>
            </a:r>
            <a:r>
              <a:rPr lang="ja-JP" altLang="en-US" sz="2000" dirty="0">
                <a:effectLst/>
              </a:rPr>
              <a:t>番目の停留所における発車の遅れは，</a:t>
            </a:r>
          </a:p>
          <a:p>
            <a:pPr algn="ct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i="1" baseline="30000" dirty="0">
                <a:solidFill>
                  <a:schemeClr val="tx2"/>
                </a:solidFill>
                <a:effectLst/>
              </a:rPr>
              <a:t>m</a:t>
            </a:r>
            <a:r>
              <a:rPr lang="ja-JP" altLang="en-US" i="1" baseline="30000" dirty="0">
                <a:solidFill>
                  <a:srgbClr val="FF0000"/>
                </a:solidFill>
                <a:effectLst/>
              </a:rPr>
              <a:t>　</a:t>
            </a:r>
            <a:r>
              <a:rPr lang="ja-JP" altLang="en-US" dirty="0">
                <a:effectLst/>
              </a:rPr>
              <a:t>分</a:t>
            </a:r>
          </a:p>
        </p:txBody>
      </p:sp>
      <p:sp>
        <p:nvSpPr>
          <p:cNvPr id="2695174" name="Rectangle 6" descr="再生紙"/>
          <p:cNvSpPr>
            <a:spLocks noChangeArrowheads="1"/>
          </p:cNvSpPr>
          <p:nvPr/>
        </p:nvSpPr>
        <p:spPr bwMode="auto">
          <a:xfrm>
            <a:off x="6288460" y="4322489"/>
            <a:ext cx="2099964" cy="474663"/>
          </a:xfrm>
          <a:prstGeom prst="rect">
            <a:avLst/>
          </a:prstGeom>
          <a:solidFill>
            <a:srgbClr val="F1E7DB"/>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2695175" name="Rectangle 7" descr="再生紙"/>
          <p:cNvSpPr>
            <a:spLocks noChangeArrowheads="1"/>
          </p:cNvSpPr>
          <p:nvPr/>
        </p:nvSpPr>
        <p:spPr bwMode="auto">
          <a:xfrm>
            <a:off x="1403350" y="5186585"/>
            <a:ext cx="6780213" cy="474663"/>
          </a:xfrm>
          <a:prstGeom prst="rect">
            <a:avLst/>
          </a:prstGeom>
          <a:solidFill>
            <a:srgbClr val="F1E7DB"/>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8" name="Rectangle 4"/>
          <p:cNvSpPr>
            <a:spLocks noChangeArrowheads="1"/>
          </p:cNvSpPr>
          <p:nvPr/>
        </p:nvSpPr>
        <p:spPr bwMode="auto">
          <a:xfrm>
            <a:off x="3011889" y="4327878"/>
            <a:ext cx="2808129" cy="431800"/>
          </a:xfrm>
          <a:prstGeom prst="rect">
            <a:avLst/>
          </a:prstGeom>
          <a:solidFill>
            <a:schemeClr val="bg1"/>
          </a:solidFill>
          <a:ln w="12700">
            <a:solidFill>
              <a:schemeClr val="tx1"/>
            </a:solidFill>
            <a:miter lim="800000"/>
            <a:headEnd/>
            <a:tailEnd type="none" w="sm"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Tree>
    <p:extLst>
      <p:ext uri="{BB962C8B-B14F-4D97-AF65-F5344CB8AC3E}">
        <p14:creationId xmlns:p14="http://schemas.microsoft.com/office/powerpoint/2010/main" val="36073718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5170" name="Rectangle 2"/>
          <p:cNvSpPr>
            <a:spLocks noGrp="1" noChangeArrowheads="1"/>
          </p:cNvSpPr>
          <p:nvPr>
            <p:ph type="title"/>
          </p:nvPr>
        </p:nvSpPr>
        <p:spPr/>
        <p:txBody>
          <a:bodyPr/>
          <a:lstStyle/>
          <a:p>
            <a:r>
              <a:rPr lang="ja-JP" altLang="en-US" dirty="0"/>
              <a:t>電車の混雑について（寺田寅彦）</a:t>
            </a:r>
            <a:endParaRPr lang="en-US" altLang="ja-JP" dirty="0"/>
          </a:p>
        </p:txBody>
      </p:sp>
      <p:sp>
        <p:nvSpPr>
          <p:cNvPr id="2695171" name="Rectangle 3"/>
          <p:cNvSpPr>
            <a:spLocks noGrp="1" noChangeArrowheads="1"/>
          </p:cNvSpPr>
          <p:nvPr>
            <p:ph idx="1"/>
          </p:nvPr>
        </p:nvSpPr>
        <p:spPr/>
        <p:txBody>
          <a:bodyPr/>
          <a:lstStyle/>
          <a:p>
            <a:r>
              <a:rPr lang="en-US" altLang="ja-JP" sz="2000" dirty="0">
                <a:effectLst/>
              </a:rPr>
              <a:t>■	</a:t>
            </a:r>
            <a:r>
              <a:rPr lang="ja-JP" altLang="en-US" sz="2000" dirty="0">
                <a:effectLst/>
              </a:rPr>
              <a:t>簡単にするため，</a:t>
            </a:r>
            <a:r>
              <a:rPr lang="en-US" altLang="ja-JP" sz="2000" dirty="0">
                <a:effectLst/>
              </a:rPr>
              <a:t>1</a:t>
            </a:r>
            <a:r>
              <a:rPr lang="ja-JP" altLang="en-US" sz="2000" dirty="0">
                <a:effectLst/>
              </a:rPr>
              <a:t>本まえの電車は定時で運行するものとする．</a:t>
            </a:r>
          </a:p>
          <a:p>
            <a:r>
              <a:rPr lang="ja-JP" altLang="en-US" sz="2000" dirty="0">
                <a:effectLst/>
              </a:rPr>
              <a:t>■	乗客が単位時間内に一つの停留所に集まって来る割合を </a:t>
            </a:r>
            <a:r>
              <a:rPr lang="en-US" altLang="ja-JP" sz="2000" i="1" dirty="0">
                <a:solidFill>
                  <a:schemeClr val="tx2"/>
                </a:solidFill>
                <a:effectLst/>
              </a:rPr>
              <a:t>n</a:t>
            </a:r>
            <a:r>
              <a:rPr lang="en-US" altLang="ja-JP" sz="2000" i="1" dirty="0">
                <a:solidFill>
                  <a:srgbClr val="FF0000"/>
                </a:solidFill>
                <a:effectLst/>
              </a:rPr>
              <a:t> </a:t>
            </a:r>
            <a:r>
              <a:rPr lang="ja-JP" altLang="en-US" sz="2000" dirty="0">
                <a:effectLst/>
              </a:rPr>
              <a:t>人</a:t>
            </a:r>
            <a:r>
              <a:rPr lang="en-US" altLang="ja-JP" sz="2000" dirty="0">
                <a:effectLst/>
              </a:rPr>
              <a:t>/</a:t>
            </a:r>
            <a:r>
              <a:rPr lang="ja-JP" altLang="en-US" sz="2000" dirty="0">
                <a:effectLst/>
              </a:rPr>
              <a:t>分 とし，ある電車が平均より</a:t>
            </a:r>
            <a:r>
              <a:rPr lang="ja-JP" altLang="en-US" sz="2000" i="1" dirty="0">
                <a:solidFill>
                  <a:schemeClr val="tx2"/>
                </a:solidFill>
                <a:effectLst/>
              </a:rPr>
              <a:t>ａ</a:t>
            </a:r>
            <a:r>
              <a:rPr lang="ja-JP" altLang="en-US" sz="2000" dirty="0">
                <a:solidFill>
                  <a:srgbClr val="FF0000"/>
                </a:solidFill>
                <a:effectLst/>
              </a:rPr>
              <a:t> </a:t>
            </a:r>
            <a:r>
              <a:rPr lang="ja-JP" altLang="en-US" sz="2000" dirty="0">
                <a:effectLst/>
              </a:rPr>
              <a:t>分だけおそく発車すると、平均より</a:t>
            </a:r>
          </a:p>
          <a:p>
            <a:pPr algn="ctr"/>
            <a:r>
              <a:rPr lang="en-US" altLang="ja-JP" i="1" dirty="0" err="1">
                <a:solidFill>
                  <a:schemeClr val="tx2"/>
                </a:solidFill>
                <a:effectLst/>
              </a:rPr>
              <a:t>na</a:t>
            </a:r>
            <a:r>
              <a:rPr lang="en-US" altLang="ja-JP" i="1" dirty="0">
                <a:solidFill>
                  <a:srgbClr val="FF0000"/>
                </a:solidFill>
                <a:effectLst/>
              </a:rPr>
              <a:t> </a:t>
            </a:r>
            <a:r>
              <a:rPr lang="ja-JP" altLang="en-US" dirty="0">
                <a:effectLst/>
              </a:rPr>
              <a:t>人</a:t>
            </a:r>
          </a:p>
          <a:p>
            <a:r>
              <a:rPr lang="ja-JP" altLang="en-US" sz="2000" dirty="0">
                <a:effectLst/>
              </a:rPr>
              <a:t>	だけ乗り込む人数が増える．</a:t>
            </a:r>
          </a:p>
          <a:p>
            <a:r>
              <a:rPr lang="ja-JP" altLang="en-US" sz="2000" dirty="0">
                <a:effectLst/>
              </a:rPr>
              <a:t>■	ひとりあたりの乗り込みに要する時間を </a:t>
            </a:r>
            <a:r>
              <a:rPr lang="en-US" altLang="ja-JP" sz="2000" i="1" dirty="0">
                <a:solidFill>
                  <a:schemeClr val="tx2"/>
                </a:solidFill>
                <a:effectLst/>
              </a:rPr>
              <a:t>k</a:t>
            </a:r>
            <a:r>
              <a:rPr lang="en-US" altLang="ja-JP" sz="2000" dirty="0">
                <a:effectLst/>
              </a:rPr>
              <a:t> </a:t>
            </a:r>
            <a:r>
              <a:rPr lang="ja-JP" altLang="en-US" sz="2000" dirty="0">
                <a:effectLst/>
              </a:rPr>
              <a:t>分</a:t>
            </a:r>
            <a:r>
              <a:rPr lang="en-US" altLang="ja-JP" sz="2000" dirty="0">
                <a:effectLst/>
              </a:rPr>
              <a:t>/</a:t>
            </a:r>
            <a:r>
              <a:rPr lang="ja-JP" altLang="en-US" sz="2000" dirty="0">
                <a:effectLst/>
              </a:rPr>
              <a:t>人 とすると，電車の発車の遅れは，</a:t>
            </a:r>
          </a:p>
          <a:p>
            <a:pPr algn="ctr"/>
            <a:r>
              <a:rPr lang="en-US" altLang="ja-JP" i="1" dirty="0">
                <a:solidFill>
                  <a:schemeClr val="tx2"/>
                </a:solidFill>
                <a:effectLst/>
              </a:rPr>
              <a:t>a </a:t>
            </a:r>
            <a:r>
              <a:rPr lang="en-US" altLang="ja-JP" dirty="0">
                <a:solidFill>
                  <a:schemeClr val="tx2"/>
                </a:solidFill>
                <a:effectLst/>
              </a:rPr>
              <a:t>+</a:t>
            </a:r>
            <a:r>
              <a:rPr lang="en-US" altLang="ja-JP" i="1" dirty="0">
                <a:solidFill>
                  <a:schemeClr val="tx2"/>
                </a:solidFill>
                <a:effectLst/>
              </a:rPr>
              <a:t> </a:t>
            </a:r>
            <a:r>
              <a:rPr lang="en-US" altLang="ja-JP" i="1" dirty="0" err="1">
                <a:solidFill>
                  <a:schemeClr val="tx2"/>
                </a:solidFill>
                <a:effectLst/>
              </a:rPr>
              <a:t>kna</a:t>
            </a:r>
            <a:r>
              <a:rPr lang="en-US" altLang="ja-JP" i="1" dirty="0">
                <a:solidFill>
                  <a:srgbClr val="FF0000"/>
                </a:solidFill>
                <a:effectLst/>
              </a:rPr>
              <a:t> </a:t>
            </a:r>
            <a:r>
              <a:rPr lang="ja-JP" altLang="en-US" dirty="0">
                <a:effectLst/>
              </a:rPr>
              <a:t>分　（</a:t>
            </a:r>
            <a:r>
              <a:rPr lang="en-US" altLang="ja-JP" i="1" dirty="0">
                <a:solidFill>
                  <a:schemeClr val="tx2"/>
                </a:solidFill>
                <a:effectLst/>
              </a:rPr>
              <a:t>a</a:t>
            </a:r>
            <a:r>
              <a:rPr lang="en-US" altLang="ja-JP" dirty="0">
                <a:effectLst/>
              </a:rPr>
              <a:t> </a:t>
            </a:r>
            <a:r>
              <a:rPr lang="ja-JP" altLang="en-US" dirty="0">
                <a:effectLst/>
              </a:rPr>
              <a:t>が小さいとすれば，</a:t>
            </a:r>
            <a:r>
              <a:rPr lang="en-US" altLang="ja-JP" i="1" dirty="0" err="1">
                <a:solidFill>
                  <a:schemeClr val="tx2"/>
                </a:solidFill>
                <a:effectLst/>
              </a:rPr>
              <a:t>kna</a:t>
            </a:r>
            <a:r>
              <a:rPr lang="en-US" altLang="ja-JP" i="1" dirty="0">
                <a:effectLst/>
              </a:rPr>
              <a:t> </a:t>
            </a:r>
            <a:r>
              <a:rPr lang="ja-JP" altLang="en-US" dirty="0">
                <a:effectLst/>
              </a:rPr>
              <a:t>分）</a:t>
            </a:r>
          </a:p>
          <a:p>
            <a:r>
              <a:rPr lang="ja-JP" altLang="en-US" sz="2000" dirty="0">
                <a:effectLst/>
              </a:rPr>
              <a:t>	となるので，つぎの停留所における発車の遅れは，</a:t>
            </a:r>
          </a:p>
          <a:p>
            <a:pPr algn="ctr"/>
            <a:r>
              <a:rPr lang="en-US" altLang="ja-JP" i="1" dirty="0" err="1">
                <a:solidFill>
                  <a:schemeClr val="tx2"/>
                </a:solidFill>
                <a:effectLst/>
              </a:rPr>
              <a:t>kn</a:t>
            </a:r>
            <a:r>
              <a:rPr lang="en-US" altLang="ja-JP" dirty="0">
                <a:solidFill>
                  <a:schemeClr val="tx2"/>
                </a:solidFill>
                <a:effectLst/>
              </a:rPr>
              <a:t>(</a:t>
            </a:r>
            <a:r>
              <a:rPr lang="en-US" altLang="ja-JP" i="1" dirty="0" err="1">
                <a:solidFill>
                  <a:schemeClr val="tx2"/>
                </a:solidFill>
                <a:effectLst/>
              </a:rPr>
              <a:t>kna</a:t>
            </a:r>
            <a:r>
              <a:rPr lang="en-US" altLang="ja-JP" i="1" dirty="0">
                <a:solidFill>
                  <a:schemeClr val="tx2"/>
                </a:solidFill>
                <a:effectLst/>
              </a:rPr>
              <a:t> </a:t>
            </a:r>
            <a:r>
              <a:rPr lang="en-US" altLang="ja-JP" dirty="0">
                <a:solidFill>
                  <a:schemeClr val="tx2"/>
                </a:solidFill>
                <a:effectLst/>
              </a:rPr>
              <a:t>)</a:t>
            </a:r>
            <a:r>
              <a:rPr lang="ja-JP" altLang="en-US" dirty="0">
                <a:solidFill>
                  <a:schemeClr val="tx2"/>
                </a:solidFill>
                <a:effectLst/>
              </a:rPr>
              <a:t>＝ </a:t>
            </a: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baseline="30000" dirty="0">
                <a:solidFill>
                  <a:schemeClr val="tx2"/>
                </a:solidFill>
                <a:effectLst/>
              </a:rPr>
              <a:t>2</a:t>
            </a:r>
            <a:r>
              <a:rPr lang="ja-JP" altLang="en-US" dirty="0">
                <a:effectLst/>
              </a:rPr>
              <a:t>分</a:t>
            </a:r>
          </a:p>
          <a:p>
            <a:r>
              <a:rPr lang="ja-JP" altLang="en-US" sz="2000" dirty="0">
                <a:effectLst/>
              </a:rPr>
              <a:t>■	したがって，</a:t>
            </a:r>
            <a:r>
              <a:rPr lang="en-US" altLang="ja-JP" sz="2000" i="1" dirty="0">
                <a:solidFill>
                  <a:schemeClr val="tx2"/>
                </a:solidFill>
                <a:effectLst/>
              </a:rPr>
              <a:t>m</a:t>
            </a:r>
            <a:r>
              <a:rPr lang="en-US" altLang="ja-JP" sz="2000" dirty="0">
                <a:effectLst/>
              </a:rPr>
              <a:t> </a:t>
            </a:r>
            <a:r>
              <a:rPr lang="ja-JP" altLang="en-US" sz="2000" dirty="0">
                <a:effectLst/>
              </a:rPr>
              <a:t>番目の停留所における発車の遅れは，</a:t>
            </a:r>
          </a:p>
          <a:p>
            <a:pPr algn="ct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i="1" baseline="30000" dirty="0">
                <a:solidFill>
                  <a:schemeClr val="tx2"/>
                </a:solidFill>
                <a:effectLst/>
              </a:rPr>
              <a:t>m</a:t>
            </a:r>
            <a:r>
              <a:rPr lang="ja-JP" altLang="en-US" i="1" baseline="30000" dirty="0">
                <a:solidFill>
                  <a:srgbClr val="FF0000"/>
                </a:solidFill>
                <a:effectLst/>
              </a:rPr>
              <a:t>　</a:t>
            </a:r>
            <a:r>
              <a:rPr lang="ja-JP" altLang="en-US" dirty="0">
                <a:effectLst/>
              </a:rPr>
              <a:t>分</a:t>
            </a:r>
          </a:p>
        </p:txBody>
      </p:sp>
      <p:sp>
        <p:nvSpPr>
          <p:cNvPr id="2695173" name="Rectangle 5" descr="再生紙"/>
          <p:cNvSpPr>
            <a:spLocks noChangeArrowheads="1"/>
          </p:cNvSpPr>
          <p:nvPr/>
        </p:nvSpPr>
        <p:spPr bwMode="auto">
          <a:xfrm>
            <a:off x="3203848" y="3523310"/>
            <a:ext cx="4908277"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
        <p:nvSpPr>
          <p:cNvPr id="2695174" name="Rectangle 6" descr="再生紙"/>
          <p:cNvSpPr>
            <a:spLocks noChangeArrowheads="1"/>
          </p:cNvSpPr>
          <p:nvPr/>
        </p:nvSpPr>
        <p:spPr bwMode="auto">
          <a:xfrm>
            <a:off x="6685261" y="4221088"/>
            <a:ext cx="2099964"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
        <p:nvSpPr>
          <p:cNvPr id="8" name="Rectangle 4"/>
          <p:cNvSpPr>
            <a:spLocks noChangeArrowheads="1"/>
          </p:cNvSpPr>
          <p:nvPr/>
        </p:nvSpPr>
        <p:spPr bwMode="auto">
          <a:xfrm>
            <a:off x="3495161" y="5157192"/>
            <a:ext cx="1580895" cy="431800"/>
          </a:xfrm>
          <a:prstGeom prst="rect">
            <a:avLst/>
          </a:prstGeom>
          <a:solidFill>
            <a:schemeClr val="bg1"/>
          </a:solidFill>
          <a:ln w="12700">
            <a:solidFill>
              <a:schemeClr val="tx1"/>
            </a:solidFill>
            <a:miter lim="800000"/>
            <a:headEnd/>
            <a:tailEnd type="none" w="sm" len="lg"/>
          </a:ln>
          <a:effectLst/>
        </p:spPr>
        <p:txBody>
          <a:bodyPr wrap="none" anchor="ctr"/>
          <a:lstStyle/>
          <a:p>
            <a:endParaRPr lang="en-US">
              <a:latin typeface="小塚ゴシック Pro M" pitchFamily="34" charset="-128"/>
              <a:ea typeface="小塚ゴシック Pro M" pitchFamily="34" charset="-128"/>
            </a:endParaRPr>
          </a:p>
        </p:txBody>
      </p:sp>
    </p:spTree>
    <p:extLst>
      <p:ext uri="{BB962C8B-B14F-4D97-AF65-F5344CB8AC3E}">
        <p14:creationId xmlns:p14="http://schemas.microsoft.com/office/powerpoint/2010/main" val="12751420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5170" name="Rectangle 2"/>
          <p:cNvSpPr>
            <a:spLocks noGrp="1" noChangeArrowheads="1"/>
          </p:cNvSpPr>
          <p:nvPr>
            <p:ph type="title"/>
          </p:nvPr>
        </p:nvSpPr>
        <p:spPr/>
        <p:txBody>
          <a:bodyPr/>
          <a:lstStyle/>
          <a:p>
            <a:r>
              <a:rPr lang="ja-JP" altLang="en-US" dirty="0"/>
              <a:t>電車の混雑について（寺田寅彦）</a:t>
            </a:r>
            <a:endParaRPr lang="en-US" altLang="ja-JP" dirty="0"/>
          </a:p>
        </p:txBody>
      </p:sp>
      <p:sp>
        <p:nvSpPr>
          <p:cNvPr id="2695171" name="Rectangle 3"/>
          <p:cNvSpPr>
            <a:spLocks noGrp="1" noChangeArrowheads="1"/>
          </p:cNvSpPr>
          <p:nvPr>
            <p:ph idx="1"/>
          </p:nvPr>
        </p:nvSpPr>
        <p:spPr/>
        <p:txBody>
          <a:bodyPr/>
          <a:lstStyle/>
          <a:p>
            <a:r>
              <a:rPr lang="en-US" altLang="ja-JP" sz="2000" dirty="0">
                <a:effectLst/>
              </a:rPr>
              <a:t>■	</a:t>
            </a:r>
            <a:r>
              <a:rPr lang="ja-JP" altLang="en-US" sz="2000" dirty="0">
                <a:effectLst/>
              </a:rPr>
              <a:t>簡単にするため，</a:t>
            </a:r>
            <a:r>
              <a:rPr lang="en-US" altLang="ja-JP" sz="2000" dirty="0">
                <a:effectLst/>
              </a:rPr>
              <a:t>1</a:t>
            </a:r>
            <a:r>
              <a:rPr lang="ja-JP" altLang="en-US" sz="2000" dirty="0">
                <a:effectLst/>
              </a:rPr>
              <a:t>本まえの電車は定時で運行するものとする．</a:t>
            </a:r>
          </a:p>
          <a:p>
            <a:r>
              <a:rPr lang="ja-JP" altLang="en-US" sz="2000" dirty="0">
                <a:effectLst/>
              </a:rPr>
              <a:t>■	乗客が単位時間内に一つの停留所に集まって来る割合を </a:t>
            </a:r>
            <a:r>
              <a:rPr lang="en-US" altLang="ja-JP" sz="2000" i="1" dirty="0">
                <a:solidFill>
                  <a:schemeClr val="tx2"/>
                </a:solidFill>
                <a:effectLst/>
              </a:rPr>
              <a:t>n</a:t>
            </a:r>
            <a:r>
              <a:rPr lang="en-US" altLang="ja-JP" sz="2000" i="1" dirty="0">
                <a:solidFill>
                  <a:srgbClr val="FF0000"/>
                </a:solidFill>
                <a:effectLst/>
              </a:rPr>
              <a:t> </a:t>
            </a:r>
            <a:r>
              <a:rPr lang="ja-JP" altLang="en-US" sz="2000" dirty="0">
                <a:effectLst/>
              </a:rPr>
              <a:t>人</a:t>
            </a:r>
            <a:r>
              <a:rPr lang="en-US" altLang="ja-JP" sz="2000" dirty="0">
                <a:effectLst/>
              </a:rPr>
              <a:t>/</a:t>
            </a:r>
            <a:r>
              <a:rPr lang="ja-JP" altLang="en-US" sz="2000" dirty="0">
                <a:effectLst/>
              </a:rPr>
              <a:t>分 とし，ある電車が平均より</a:t>
            </a:r>
            <a:r>
              <a:rPr lang="ja-JP" altLang="en-US" sz="2000" i="1" dirty="0">
                <a:solidFill>
                  <a:schemeClr val="tx2"/>
                </a:solidFill>
                <a:effectLst/>
              </a:rPr>
              <a:t>ａ</a:t>
            </a:r>
            <a:r>
              <a:rPr lang="ja-JP" altLang="en-US" sz="2000" dirty="0">
                <a:solidFill>
                  <a:srgbClr val="FF0000"/>
                </a:solidFill>
                <a:effectLst/>
              </a:rPr>
              <a:t> </a:t>
            </a:r>
            <a:r>
              <a:rPr lang="ja-JP" altLang="en-US" sz="2000" dirty="0">
                <a:effectLst/>
              </a:rPr>
              <a:t>分だけおそく発車すると、平均より</a:t>
            </a:r>
          </a:p>
          <a:p>
            <a:pPr algn="ctr"/>
            <a:r>
              <a:rPr lang="en-US" altLang="ja-JP" i="1" dirty="0" err="1">
                <a:solidFill>
                  <a:schemeClr val="tx2"/>
                </a:solidFill>
                <a:effectLst/>
              </a:rPr>
              <a:t>na</a:t>
            </a:r>
            <a:r>
              <a:rPr lang="en-US" altLang="ja-JP" i="1" dirty="0">
                <a:solidFill>
                  <a:srgbClr val="FF0000"/>
                </a:solidFill>
                <a:effectLst/>
              </a:rPr>
              <a:t> </a:t>
            </a:r>
            <a:r>
              <a:rPr lang="ja-JP" altLang="en-US" dirty="0">
                <a:effectLst/>
              </a:rPr>
              <a:t>人</a:t>
            </a:r>
          </a:p>
          <a:p>
            <a:r>
              <a:rPr lang="ja-JP" altLang="en-US" sz="2000" dirty="0">
                <a:effectLst/>
              </a:rPr>
              <a:t>	だけ乗り込む人数が増える．</a:t>
            </a:r>
          </a:p>
          <a:p>
            <a:r>
              <a:rPr lang="ja-JP" altLang="en-US" sz="2000" dirty="0">
                <a:effectLst/>
              </a:rPr>
              <a:t>■	ひとりあたりの乗り込みに要する時間を </a:t>
            </a:r>
            <a:r>
              <a:rPr lang="en-US" altLang="ja-JP" sz="2000" i="1" dirty="0">
                <a:solidFill>
                  <a:schemeClr val="tx2"/>
                </a:solidFill>
                <a:effectLst/>
              </a:rPr>
              <a:t>k</a:t>
            </a:r>
            <a:r>
              <a:rPr lang="en-US" altLang="ja-JP" sz="2000" dirty="0">
                <a:effectLst/>
              </a:rPr>
              <a:t> </a:t>
            </a:r>
            <a:r>
              <a:rPr lang="ja-JP" altLang="en-US" sz="2000" dirty="0">
                <a:effectLst/>
              </a:rPr>
              <a:t>分</a:t>
            </a:r>
            <a:r>
              <a:rPr lang="en-US" altLang="ja-JP" sz="2000" dirty="0">
                <a:effectLst/>
              </a:rPr>
              <a:t>/</a:t>
            </a:r>
            <a:r>
              <a:rPr lang="ja-JP" altLang="en-US" sz="2000" dirty="0">
                <a:effectLst/>
              </a:rPr>
              <a:t>人 とすると，電車の発車の遅れは，</a:t>
            </a:r>
          </a:p>
          <a:p>
            <a:pPr algn="ctr"/>
            <a:r>
              <a:rPr lang="en-US" altLang="ja-JP" i="1" dirty="0">
                <a:solidFill>
                  <a:schemeClr val="tx2"/>
                </a:solidFill>
                <a:effectLst/>
              </a:rPr>
              <a:t>a </a:t>
            </a:r>
            <a:r>
              <a:rPr lang="en-US" altLang="ja-JP" dirty="0">
                <a:solidFill>
                  <a:schemeClr val="tx2"/>
                </a:solidFill>
                <a:effectLst/>
              </a:rPr>
              <a:t>+</a:t>
            </a:r>
            <a:r>
              <a:rPr lang="en-US" altLang="ja-JP" i="1" dirty="0">
                <a:solidFill>
                  <a:schemeClr val="tx2"/>
                </a:solidFill>
                <a:effectLst/>
              </a:rPr>
              <a:t> </a:t>
            </a:r>
            <a:r>
              <a:rPr lang="en-US" altLang="ja-JP" i="1" dirty="0" err="1">
                <a:solidFill>
                  <a:schemeClr val="tx2"/>
                </a:solidFill>
                <a:effectLst/>
              </a:rPr>
              <a:t>kna</a:t>
            </a:r>
            <a:r>
              <a:rPr lang="en-US" altLang="ja-JP" i="1" dirty="0">
                <a:solidFill>
                  <a:srgbClr val="FF0000"/>
                </a:solidFill>
                <a:effectLst/>
              </a:rPr>
              <a:t> </a:t>
            </a:r>
            <a:r>
              <a:rPr lang="ja-JP" altLang="en-US" dirty="0">
                <a:effectLst/>
              </a:rPr>
              <a:t>分　（</a:t>
            </a:r>
            <a:r>
              <a:rPr lang="en-US" altLang="ja-JP" i="1" dirty="0">
                <a:solidFill>
                  <a:schemeClr val="tx2"/>
                </a:solidFill>
                <a:effectLst/>
              </a:rPr>
              <a:t>a</a:t>
            </a:r>
            <a:r>
              <a:rPr lang="en-US" altLang="ja-JP" dirty="0">
                <a:effectLst/>
              </a:rPr>
              <a:t> </a:t>
            </a:r>
            <a:r>
              <a:rPr lang="ja-JP" altLang="en-US" dirty="0">
                <a:effectLst/>
              </a:rPr>
              <a:t>が小さいとすれば，</a:t>
            </a:r>
            <a:r>
              <a:rPr lang="en-US" altLang="ja-JP" i="1" dirty="0" err="1">
                <a:solidFill>
                  <a:schemeClr val="tx2"/>
                </a:solidFill>
                <a:effectLst/>
              </a:rPr>
              <a:t>kna</a:t>
            </a:r>
            <a:r>
              <a:rPr lang="en-US" altLang="ja-JP" i="1" dirty="0">
                <a:effectLst/>
              </a:rPr>
              <a:t> </a:t>
            </a:r>
            <a:r>
              <a:rPr lang="ja-JP" altLang="en-US" dirty="0">
                <a:effectLst/>
              </a:rPr>
              <a:t>分）</a:t>
            </a:r>
          </a:p>
          <a:p>
            <a:r>
              <a:rPr lang="ja-JP" altLang="en-US" sz="2000" dirty="0">
                <a:effectLst/>
              </a:rPr>
              <a:t>	となるので，つぎの停留所における発車の遅れは，</a:t>
            </a:r>
          </a:p>
          <a:p>
            <a:pPr algn="ctr"/>
            <a:r>
              <a:rPr lang="en-US" altLang="ja-JP" i="1" dirty="0" err="1">
                <a:solidFill>
                  <a:schemeClr val="tx2"/>
                </a:solidFill>
                <a:effectLst/>
              </a:rPr>
              <a:t>kn</a:t>
            </a:r>
            <a:r>
              <a:rPr lang="en-US" altLang="ja-JP" dirty="0">
                <a:solidFill>
                  <a:schemeClr val="tx2"/>
                </a:solidFill>
                <a:effectLst/>
              </a:rPr>
              <a:t>(</a:t>
            </a:r>
            <a:r>
              <a:rPr lang="en-US" altLang="ja-JP" i="1" dirty="0" err="1">
                <a:solidFill>
                  <a:schemeClr val="tx2"/>
                </a:solidFill>
                <a:effectLst/>
              </a:rPr>
              <a:t>kna</a:t>
            </a:r>
            <a:r>
              <a:rPr lang="en-US" altLang="ja-JP" i="1" dirty="0">
                <a:solidFill>
                  <a:schemeClr val="tx2"/>
                </a:solidFill>
                <a:effectLst/>
              </a:rPr>
              <a:t> </a:t>
            </a:r>
            <a:r>
              <a:rPr lang="en-US" altLang="ja-JP" dirty="0">
                <a:solidFill>
                  <a:schemeClr val="tx2"/>
                </a:solidFill>
                <a:effectLst/>
              </a:rPr>
              <a:t>)</a:t>
            </a:r>
            <a:r>
              <a:rPr lang="ja-JP" altLang="en-US" dirty="0">
                <a:solidFill>
                  <a:schemeClr val="tx2"/>
                </a:solidFill>
                <a:effectLst/>
              </a:rPr>
              <a:t>＝ </a:t>
            </a: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baseline="30000" dirty="0">
                <a:solidFill>
                  <a:schemeClr val="tx2"/>
                </a:solidFill>
                <a:effectLst/>
              </a:rPr>
              <a:t>2</a:t>
            </a:r>
            <a:r>
              <a:rPr lang="ja-JP" altLang="en-US" dirty="0">
                <a:effectLst/>
              </a:rPr>
              <a:t>分</a:t>
            </a:r>
          </a:p>
          <a:p>
            <a:r>
              <a:rPr lang="ja-JP" altLang="en-US" sz="2000" dirty="0">
                <a:effectLst/>
              </a:rPr>
              <a:t>■	したがって，</a:t>
            </a:r>
            <a:r>
              <a:rPr lang="en-US" altLang="ja-JP" sz="2000" i="1" dirty="0">
                <a:solidFill>
                  <a:schemeClr val="tx2"/>
                </a:solidFill>
                <a:effectLst/>
              </a:rPr>
              <a:t>m</a:t>
            </a:r>
            <a:r>
              <a:rPr lang="en-US" altLang="ja-JP" sz="2000" dirty="0">
                <a:effectLst/>
              </a:rPr>
              <a:t> </a:t>
            </a:r>
            <a:r>
              <a:rPr lang="ja-JP" altLang="en-US" sz="2000" dirty="0">
                <a:effectLst/>
              </a:rPr>
              <a:t>番目の停留所における発車の遅れは，</a:t>
            </a:r>
          </a:p>
          <a:p>
            <a:pPr algn="ctr"/>
            <a:r>
              <a:rPr lang="en-US" altLang="ja-JP" i="1" dirty="0">
                <a:solidFill>
                  <a:schemeClr val="tx2"/>
                </a:solidFill>
                <a:effectLst/>
              </a:rPr>
              <a:t>a</a:t>
            </a:r>
            <a:r>
              <a:rPr lang="en-US" altLang="ja-JP" dirty="0">
                <a:solidFill>
                  <a:schemeClr val="tx2"/>
                </a:solidFill>
                <a:effectLst/>
              </a:rPr>
              <a:t> (</a:t>
            </a:r>
            <a:r>
              <a:rPr lang="en-US" altLang="ja-JP" i="1" dirty="0" err="1">
                <a:solidFill>
                  <a:schemeClr val="tx2"/>
                </a:solidFill>
                <a:effectLst/>
              </a:rPr>
              <a:t>kn</a:t>
            </a:r>
            <a:r>
              <a:rPr lang="en-US" altLang="ja-JP" dirty="0">
                <a:solidFill>
                  <a:schemeClr val="tx2"/>
                </a:solidFill>
                <a:effectLst/>
              </a:rPr>
              <a:t> )</a:t>
            </a:r>
            <a:r>
              <a:rPr lang="en-US" altLang="ja-JP" i="1" baseline="30000" dirty="0">
                <a:solidFill>
                  <a:schemeClr val="tx2"/>
                </a:solidFill>
                <a:effectLst/>
              </a:rPr>
              <a:t>m</a:t>
            </a:r>
            <a:r>
              <a:rPr lang="ja-JP" altLang="en-US" i="1" baseline="30000" dirty="0">
                <a:solidFill>
                  <a:srgbClr val="FF0000"/>
                </a:solidFill>
                <a:effectLst/>
              </a:rPr>
              <a:t>　</a:t>
            </a:r>
            <a:r>
              <a:rPr lang="ja-JP" altLang="en-US" dirty="0">
                <a:effectLst/>
              </a:rPr>
              <a:t>分</a:t>
            </a:r>
          </a:p>
        </p:txBody>
      </p:sp>
      <p:sp>
        <p:nvSpPr>
          <p:cNvPr id="2695173" name="Rectangle 5" descr="再生紙"/>
          <p:cNvSpPr>
            <a:spLocks noChangeArrowheads="1"/>
          </p:cNvSpPr>
          <p:nvPr/>
        </p:nvSpPr>
        <p:spPr bwMode="auto">
          <a:xfrm>
            <a:off x="3203848" y="3523310"/>
            <a:ext cx="4908277" cy="474663"/>
          </a:xfrm>
          <a:prstGeom prst="rect">
            <a:avLst/>
          </a:prstGeom>
          <a:solidFill>
            <a:srgbClr val="F1E7DB"/>
          </a:solidFill>
          <a:ln>
            <a:noFill/>
          </a:ln>
          <a:effectLst/>
        </p:spPr>
        <p:txBody>
          <a:bodyPr wrap="none" anchor="ctr"/>
          <a:lstStyle/>
          <a:p>
            <a:endParaRPr lang="en-US">
              <a:latin typeface="小塚ゴシック Pro M" pitchFamily="34" charset="-128"/>
              <a:ea typeface="小塚ゴシック Pro M" pitchFamily="34" charset="-128"/>
            </a:endParaRPr>
          </a:p>
        </p:txBody>
      </p:sp>
    </p:spTree>
    <p:extLst>
      <p:ext uri="{BB962C8B-B14F-4D97-AF65-F5344CB8AC3E}">
        <p14:creationId xmlns:p14="http://schemas.microsoft.com/office/powerpoint/2010/main" val="6893227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4" name="Rectangle 4"/>
          <p:cNvSpPr>
            <a:spLocks noGrp="1" noChangeArrowheads="1"/>
          </p:cNvSpPr>
          <p:nvPr>
            <p:ph type="title"/>
          </p:nvPr>
        </p:nvSpPr>
        <p:spPr/>
        <p:txBody>
          <a:bodyPr/>
          <a:lstStyle/>
          <a:p>
            <a:pPr eaLnBrk="1" hangingPunct="1">
              <a:defRPr/>
            </a:pPr>
            <a:r>
              <a:rPr lang="ja-JP" altLang="en-US" dirty="0"/>
              <a:t>講義の目標・到達目標</a:t>
            </a:r>
          </a:p>
        </p:txBody>
      </p:sp>
      <p:sp>
        <p:nvSpPr>
          <p:cNvPr id="609285" name="Rectangle 5"/>
          <p:cNvSpPr>
            <a:spLocks noGrp="1" noChangeArrowheads="1"/>
          </p:cNvSpPr>
          <p:nvPr>
            <p:ph type="body" idx="1"/>
          </p:nvPr>
        </p:nvSpPr>
        <p:spPr>
          <a:xfrm>
            <a:off x="358775" y="692696"/>
            <a:ext cx="8456613" cy="5399088"/>
          </a:xfrm>
        </p:spPr>
        <p:txBody>
          <a:bodyPr/>
          <a:lstStyle/>
          <a:p>
            <a:pPr eaLnBrk="1" hangingPunct="1">
              <a:spcBef>
                <a:spcPts val="0"/>
              </a:spcBef>
              <a:spcAft>
                <a:spcPts val="1200"/>
              </a:spcAft>
              <a:defRPr/>
            </a:pPr>
            <a:r>
              <a:rPr lang="en-US" altLang="ja-JP" sz="2000" dirty="0">
                <a:effectLst/>
              </a:rPr>
              <a:t>■	</a:t>
            </a:r>
            <a:r>
              <a:rPr lang="ja-JP" altLang="en-US" sz="2000" dirty="0">
                <a:effectLst/>
              </a:rPr>
              <a:t>各回数題出題されるクイズに答えることによって「自然科学の研究とはなにか」を学ぶ．答えの内容は「何か書かれているかぎり」評価しない．</a:t>
            </a:r>
            <a:r>
              <a:rPr lang="en-US" altLang="ja-JP" sz="2000" dirty="0">
                <a:solidFill>
                  <a:srgbClr val="C00000"/>
                </a:solidFill>
                <a:effectLst/>
              </a:rPr>
              <a:t>《30%》</a:t>
            </a:r>
          </a:p>
          <a:p>
            <a:pPr eaLnBrk="1" hangingPunct="1">
              <a:spcBef>
                <a:spcPts val="0"/>
              </a:spcBef>
              <a:spcAft>
                <a:spcPts val="1200"/>
              </a:spcAft>
              <a:defRPr/>
            </a:pPr>
            <a:r>
              <a:rPr lang="en-US" altLang="ja-JP" sz="2000" dirty="0">
                <a:effectLst/>
              </a:rPr>
              <a:t>■	</a:t>
            </a:r>
            <a:r>
              <a:rPr lang="ja-JP" altLang="en-US" sz="2000" dirty="0">
                <a:effectLst/>
              </a:rPr>
              <a:t>受講者は，「自然科学の研究を理解するのに役に立つクイズ」を作成しレポートとして提出 </a:t>
            </a:r>
            <a:r>
              <a:rPr lang="en-US" altLang="ja-JP" sz="2000" dirty="0">
                <a:solidFill>
                  <a:srgbClr val="C00000"/>
                </a:solidFill>
                <a:effectLst/>
              </a:rPr>
              <a:t>《50%》</a:t>
            </a:r>
          </a:p>
          <a:p>
            <a:pPr eaLnBrk="1" hangingPunct="1">
              <a:spcBef>
                <a:spcPts val="0"/>
              </a:spcBef>
              <a:spcAft>
                <a:spcPts val="1200"/>
              </a:spcAft>
              <a:defRPr/>
            </a:pPr>
            <a:r>
              <a:rPr lang="en-US" altLang="ja-JP" sz="2000" dirty="0">
                <a:effectLst/>
              </a:rPr>
              <a:t>■	1</a:t>
            </a:r>
            <a:r>
              <a:rPr lang="ja-JP" altLang="en-US" sz="2000" dirty="0">
                <a:effectLst/>
              </a:rPr>
              <a:t>日めと</a:t>
            </a:r>
            <a:r>
              <a:rPr lang="en-US" altLang="ja-JP" sz="2000" dirty="0">
                <a:effectLst/>
              </a:rPr>
              <a:t>2</a:t>
            </a:r>
            <a:r>
              <a:rPr lang="ja-JP" altLang="en-US" sz="2000" dirty="0">
                <a:effectLst/>
              </a:rPr>
              <a:t>日めの最後の講義後に提出する「感想と意見」は（ニックネームつきで）公開とし，受講者はニックネームを設定する．</a:t>
            </a:r>
          </a:p>
          <a:p>
            <a:pPr eaLnBrk="1" hangingPunct="1">
              <a:spcBef>
                <a:spcPts val="0"/>
              </a:spcBef>
              <a:spcAft>
                <a:spcPts val="1200"/>
              </a:spcAft>
              <a:defRPr/>
            </a:pPr>
            <a:r>
              <a:rPr lang="ja-JP" altLang="en-US" sz="2000" dirty="0">
                <a:effectLst/>
              </a:rPr>
              <a:t>■	</a:t>
            </a:r>
            <a:r>
              <a:rPr lang="en-US" altLang="ja-JP" sz="2000" strike="dblStrike" dirty="0">
                <a:effectLst/>
              </a:rPr>
              <a:t>1</a:t>
            </a:r>
            <a:r>
              <a:rPr lang="ja-JP" altLang="en-US" sz="2000" strike="dblStrike" dirty="0">
                <a:effectLst/>
              </a:rPr>
              <a:t>日めの「感想と意見」には担当者に対する</a:t>
            </a:r>
            <a:r>
              <a:rPr lang="en-US" altLang="ja-JP" sz="2000" strike="dblStrike" dirty="0">
                <a:effectLst/>
              </a:rPr>
              <a:t>1</a:t>
            </a:r>
            <a:r>
              <a:rPr lang="ja-JP" altLang="en-US" sz="2000" strike="dblStrike" dirty="0">
                <a:effectLst/>
              </a:rPr>
              <a:t>つの質問をすること．</a:t>
            </a:r>
            <a:r>
              <a:rPr lang="en-US" altLang="ja-JP" sz="2000" strike="dblStrike" dirty="0">
                <a:effectLst/>
              </a:rPr>
              <a:t>2</a:t>
            </a:r>
            <a:r>
              <a:rPr lang="ja-JP" altLang="en-US" sz="2000" strike="dblStrike" dirty="0">
                <a:effectLst/>
              </a:rPr>
              <a:t>日めのさいしょの講義で，質問と答えのそれぞれについて投票してランキング </a:t>
            </a:r>
            <a:endParaRPr lang="en-US" altLang="ja-JP" sz="2000" strike="dblStrike" dirty="0">
              <a:effectLst/>
            </a:endParaRPr>
          </a:p>
          <a:p>
            <a:pPr eaLnBrk="1" hangingPunct="1">
              <a:spcBef>
                <a:spcPts val="0"/>
              </a:spcBef>
              <a:spcAft>
                <a:spcPts val="1200"/>
              </a:spcAft>
              <a:defRPr/>
            </a:pPr>
            <a:r>
              <a:rPr lang="ja-JP" altLang="en-US" sz="2000" dirty="0">
                <a:solidFill>
                  <a:srgbClr val="C00000"/>
                </a:solidFill>
                <a:effectLst/>
              </a:rPr>
              <a:t>■</a:t>
            </a:r>
            <a:r>
              <a:rPr lang="en-US" altLang="ja-JP" sz="2000" dirty="0">
                <a:solidFill>
                  <a:srgbClr val="C00000"/>
                </a:solidFill>
                <a:effectLst/>
              </a:rPr>
              <a:t>	</a:t>
            </a:r>
            <a:r>
              <a:rPr lang="ja-JP" altLang="en-US" sz="2000" dirty="0">
                <a:solidFill>
                  <a:srgbClr val="C00000"/>
                </a:solidFill>
                <a:effectLst/>
              </a:rPr>
              <a:t>きょうの</a:t>
            </a:r>
            <a:r>
              <a:rPr lang="en-US" altLang="ja-JP" sz="2000" dirty="0">
                <a:solidFill>
                  <a:srgbClr val="C00000"/>
                </a:solidFill>
                <a:effectLst/>
              </a:rPr>
              <a:t>14</a:t>
            </a:r>
            <a:r>
              <a:rPr lang="ja-JP" altLang="en-US" sz="2000" dirty="0">
                <a:solidFill>
                  <a:srgbClr val="C00000"/>
                </a:solidFill>
                <a:effectLst/>
              </a:rPr>
              <a:t>時</a:t>
            </a:r>
            <a:r>
              <a:rPr lang="en-US" altLang="ja-JP" sz="2000" dirty="0">
                <a:solidFill>
                  <a:srgbClr val="C00000"/>
                </a:solidFill>
                <a:effectLst/>
              </a:rPr>
              <a:t>50</a:t>
            </a:r>
            <a:r>
              <a:rPr lang="ja-JP" altLang="en-US" sz="2000" dirty="0">
                <a:solidFill>
                  <a:srgbClr val="C00000"/>
                </a:solidFill>
                <a:effectLst/>
              </a:rPr>
              <a:t>分までにメールで「ニックネーム・（質問）」を送付し，第</a:t>
            </a:r>
            <a:r>
              <a:rPr lang="en-US" altLang="ja-JP" sz="2000" dirty="0">
                <a:solidFill>
                  <a:srgbClr val="C00000"/>
                </a:solidFill>
                <a:effectLst/>
              </a:rPr>
              <a:t>7</a:t>
            </a:r>
            <a:r>
              <a:rPr lang="ja-JP" altLang="en-US" sz="2000" dirty="0">
                <a:solidFill>
                  <a:srgbClr val="C00000"/>
                </a:solidFill>
                <a:effectLst/>
              </a:rPr>
              <a:t>講のさいごに投票</a:t>
            </a:r>
            <a:r>
              <a:rPr lang="en-US" altLang="ja-JP" sz="2000" dirty="0">
                <a:solidFill>
                  <a:srgbClr val="C00000"/>
                </a:solidFill>
                <a:effectLst/>
              </a:rPr>
              <a:t>《20%》</a:t>
            </a:r>
            <a:endParaRPr lang="en-US" altLang="ja-JP" sz="2000" dirty="0">
              <a:effectLst/>
            </a:endParaRPr>
          </a:p>
          <a:p>
            <a:pPr eaLnBrk="1" hangingPunct="1">
              <a:defRPr/>
            </a:pPr>
            <a:r>
              <a:rPr lang="en-US" altLang="ja-JP" sz="2000" dirty="0">
                <a:solidFill>
                  <a:srgbClr val="C00000"/>
                </a:solidFill>
                <a:effectLst/>
              </a:rPr>
              <a:t>■	</a:t>
            </a:r>
            <a:r>
              <a:rPr lang="ja-JP" altLang="en-US" sz="2000" dirty="0">
                <a:solidFill>
                  <a:srgbClr val="C00000"/>
                </a:solidFill>
                <a:effectLst/>
              </a:rPr>
              <a:t>科学研究とはなにをめざすのか，研究のオリジナリティとはなにかについてかんがえてもらうことが目的です</a:t>
            </a:r>
          </a:p>
        </p:txBody>
      </p:sp>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5410" name="Rectangle 2"/>
          <p:cNvSpPr>
            <a:spLocks noGrp="1" noChangeArrowheads="1"/>
          </p:cNvSpPr>
          <p:nvPr>
            <p:ph type="title"/>
          </p:nvPr>
        </p:nvSpPr>
        <p:spPr/>
        <p:txBody>
          <a:bodyPr/>
          <a:lstStyle/>
          <a:p>
            <a:r>
              <a:rPr lang="ja-JP" altLang="en-US" dirty="0"/>
              <a:t>電車の混雑について（寺田寅彦）</a:t>
            </a:r>
            <a:endParaRPr lang="en-US" altLang="ja-JP" dirty="0"/>
          </a:p>
        </p:txBody>
      </p:sp>
      <p:sp>
        <p:nvSpPr>
          <p:cNvPr id="2705411" name="Rectangle 3"/>
          <p:cNvSpPr>
            <a:spLocks noGrp="1" noChangeArrowheads="1"/>
          </p:cNvSpPr>
          <p:nvPr>
            <p:ph idx="1"/>
          </p:nvPr>
        </p:nvSpPr>
        <p:spPr/>
        <p:txBody>
          <a:bodyPr/>
          <a:lstStyle/>
          <a:p>
            <a:r>
              <a:rPr lang="en-US" altLang="ja-JP" sz="2200" dirty="0">
                <a:effectLst/>
              </a:rPr>
              <a:t>■	</a:t>
            </a:r>
            <a:r>
              <a:rPr lang="en-US" altLang="ja-JP" sz="2200" i="1" dirty="0">
                <a:solidFill>
                  <a:schemeClr val="tx2"/>
                </a:solidFill>
                <a:effectLst/>
              </a:rPr>
              <a:t>m</a:t>
            </a:r>
            <a:r>
              <a:rPr lang="en-US" altLang="ja-JP" sz="2200" dirty="0">
                <a:solidFill>
                  <a:schemeClr val="tx2"/>
                </a:solidFill>
                <a:effectLst/>
              </a:rPr>
              <a:t> </a:t>
            </a:r>
            <a:r>
              <a:rPr lang="ja-JP" altLang="en-US" sz="2200" dirty="0">
                <a:effectLst/>
              </a:rPr>
              <a:t>番目の停留所における発車の遅れは，</a:t>
            </a:r>
          </a:p>
          <a:p>
            <a:pPr algn="ctr"/>
            <a:r>
              <a:rPr lang="en-US" altLang="ja-JP" sz="2800" i="1" dirty="0">
                <a:solidFill>
                  <a:schemeClr val="tx2"/>
                </a:solidFill>
                <a:effectLst/>
              </a:rPr>
              <a:t>a</a:t>
            </a:r>
            <a:r>
              <a:rPr lang="en-US" altLang="ja-JP" sz="2800" dirty="0">
                <a:solidFill>
                  <a:schemeClr val="tx2"/>
                </a:solidFill>
                <a:effectLst/>
              </a:rPr>
              <a:t> (</a:t>
            </a:r>
            <a:r>
              <a:rPr lang="en-US" altLang="ja-JP" sz="2800" i="1" dirty="0" err="1">
                <a:solidFill>
                  <a:schemeClr val="tx2"/>
                </a:solidFill>
                <a:effectLst/>
              </a:rPr>
              <a:t>kn</a:t>
            </a:r>
            <a:r>
              <a:rPr lang="en-US" altLang="ja-JP" sz="2800" dirty="0">
                <a:solidFill>
                  <a:schemeClr val="tx2"/>
                </a:solidFill>
                <a:effectLst/>
              </a:rPr>
              <a:t> )</a:t>
            </a:r>
            <a:r>
              <a:rPr lang="en-US" altLang="ja-JP" sz="2800" i="1" baseline="30000" dirty="0">
                <a:solidFill>
                  <a:schemeClr val="tx2"/>
                </a:solidFill>
                <a:effectLst/>
              </a:rPr>
              <a:t>m</a:t>
            </a:r>
            <a:r>
              <a:rPr lang="en-US" altLang="ja-JP" sz="2800" i="1" baseline="30000" dirty="0">
                <a:solidFill>
                  <a:srgbClr val="FF0000"/>
                </a:solidFill>
                <a:effectLst/>
              </a:rPr>
              <a:t> </a:t>
            </a:r>
            <a:r>
              <a:rPr lang="ja-JP" altLang="en-US" sz="2800" dirty="0">
                <a:effectLst/>
              </a:rPr>
              <a:t>分</a:t>
            </a:r>
          </a:p>
          <a:p>
            <a:r>
              <a:rPr lang="ja-JP" altLang="en-US" sz="2200" dirty="0">
                <a:effectLst/>
              </a:rPr>
              <a:t>	であるから，</a:t>
            </a:r>
            <a:r>
              <a:rPr lang="en-US" altLang="ja-JP" sz="2200" i="1" dirty="0">
                <a:solidFill>
                  <a:schemeClr val="tx2"/>
                </a:solidFill>
                <a:effectLst/>
              </a:rPr>
              <a:t>m</a:t>
            </a:r>
            <a:r>
              <a:rPr lang="en-US" altLang="ja-JP" sz="2200" dirty="0">
                <a:effectLst/>
              </a:rPr>
              <a:t> </a:t>
            </a:r>
            <a:r>
              <a:rPr lang="ja-JP" altLang="en-US" sz="2200" dirty="0">
                <a:effectLst/>
              </a:rPr>
              <a:t>番目の停留所において発車した後の車内の乗客は平均よりも，</a:t>
            </a:r>
          </a:p>
          <a:p>
            <a:pPr algn="ctr"/>
            <a:r>
              <a:rPr lang="en-US" altLang="ja-JP" sz="2800" i="1" dirty="0">
                <a:solidFill>
                  <a:schemeClr val="tx2"/>
                </a:solidFill>
                <a:effectLst/>
              </a:rPr>
              <a:t>a</a:t>
            </a:r>
            <a:r>
              <a:rPr lang="en-US" altLang="ja-JP" sz="2800" dirty="0">
                <a:solidFill>
                  <a:schemeClr val="tx2"/>
                </a:solidFill>
                <a:effectLst/>
              </a:rPr>
              <a:t> (</a:t>
            </a:r>
            <a:r>
              <a:rPr lang="en-US" altLang="ja-JP" sz="2800" i="1" dirty="0" err="1">
                <a:solidFill>
                  <a:schemeClr val="tx2"/>
                </a:solidFill>
                <a:effectLst/>
              </a:rPr>
              <a:t>kn</a:t>
            </a:r>
            <a:r>
              <a:rPr lang="en-US" altLang="ja-JP" sz="2800" dirty="0">
                <a:solidFill>
                  <a:schemeClr val="tx2"/>
                </a:solidFill>
                <a:effectLst/>
              </a:rPr>
              <a:t> )</a:t>
            </a:r>
            <a:r>
              <a:rPr lang="en-US" altLang="ja-JP" sz="2800" i="1" baseline="30000" dirty="0">
                <a:solidFill>
                  <a:schemeClr val="tx2"/>
                </a:solidFill>
                <a:effectLst/>
              </a:rPr>
              <a:t>m </a:t>
            </a:r>
            <a:r>
              <a:rPr lang="en-US" altLang="ja-JP" sz="2800" dirty="0">
                <a:solidFill>
                  <a:schemeClr val="tx2"/>
                </a:solidFill>
                <a:effectLst/>
              </a:rPr>
              <a:t>× </a:t>
            </a:r>
            <a:r>
              <a:rPr lang="en-US" altLang="ja-JP" sz="2800" i="1" dirty="0">
                <a:solidFill>
                  <a:schemeClr val="tx2"/>
                </a:solidFill>
                <a:effectLst/>
              </a:rPr>
              <a:t>n</a:t>
            </a:r>
            <a:r>
              <a:rPr lang="en-US" altLang="ja-JP" sz="2800" dirty="0">
                <a:solidFill>
                  <a:srgbClr val="FF0000"/>
                </a:solidFill>
                <a:effectLst/>
              </a:rPr>
              <a:t> </a:t>
            </a:r>
            <a:r>
              <a:rPr lang="ja-JP" altLang="en-US" sz="2800" dirty="0">
                <a:effectLst/>
              </a:rPr>
              <a:t>人</a:t>
            </a:r>
          </a:p>
          <a:p>
            <a:r>
              <a:rPr lang="ja-JP" altLang="en-US" sz="2200" dirty="0">
                <a:effectLst/>
              </a:rPr>
              <a:t>	</a:t>
            </a:r>
          </a:p>
          <a:p>
            <a:r>
              <a:rPr lang="ja-JP" altLang="en-US" sz="2200" dirty="0">
                <a:effectLst/>
              </a:rPr>
              <a:t>	多く，これは停留所数の </a:t>
            </a:r>
            <a:r>
              <a:rPr lang="ja-JP" altLang="en-US" sz="3400" dirty="0">
                <a:solidFill>
                  <a:schemeClr val="tx2"/>
                </a:solidFill>
                <a:effectLst/>
              </a:rPr>
              <a:t>べき乗</a:t>
            </a:r>
            <a:r>
              <a:rPr lang="ja-JP" altLang="en-US" sz="3400" dirty="0">
                <a:solidFill>
                  <a:schemeClr val="accent2"/>
                </a:solidFill>
                <a:effectLst/>
              </a:rPr>
              <a:t> </a:t>
            </a:r>
            <a:r>
              <a:rPr lang="ja-JP" altLang="en-US" sz="2200" dirty="0">
                <a:effectLst/>
              </a:rPr>
              <a:t>になっている．</a:t>
            </a:r>
          </a:p>
        </p:txBody>
      </p:sp>
    </p:spTree>
    <p:extLst>
      <p:ext uri="{BB962C8B-B14F-4D97-AF65-F5344CB8AC3E}">
        <p14:creationId xmlns:p14="http://schemas.microsoft.com/office/powerpoint/2010/main" val="38912272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pPr eaLnBrk="1" hangingPunct="1">
              <a:defRPr/>
            </a:pPr>
            <a:r>
              <a:rPr lang="ja-JP" altLang="en-US"/>
              <a:t>研究者として必要なこと</a:t>
            </a:r>
          </a:p>
        </p:txBody>
      </p:sp>
      <p:sp>
        <p:nvSpPr>
          <p:cNvPr id="811011" name="Rectangle 3"/>
          <p:cNvSpPr>
            <a:spLocks noGrp="1" noChangeArrowheads="1"/>
          </p:cNvSpPr>
          <p:nvPr>
            <p:ph type="body" idx="1"/>
          </p:nvPr>
        </p:nvSpPr>
        <p:spPr/>
        <p:txBody>
          <a:bodyPr/>
          <a:lstStyle/>
          <a:p>
            <a:pPr marL="441325" indent="-441325" eaLnBrk="1" hangingPunct="1">
              <a:defRPr/>
            </a:pPr>
            <a:r>
              <a:rPr lang="ja-JP" altLang="en-US" dirty="0">
                <a:effectLst/>
              </a:rPr>
              <a:t>研究環境・研究施設などがあるとして</a:t>
            </a:r>
            <a:r>
              <a:rPr lang="ja-JP" altLang="en-US" dirty="0" err="1">
                <a:effectLst/>
              </a:rPr>
              <a:t>．．．</a:t>
            </a:r>
            <a:endParaRPr lang="ja-JP" altLang="en-US" dirty="0">
              <a:effectLst/>
            </a:endParaRPr>
          </a:p>
          <a:p>
            <a:pPr marL="441325" indent="-441325" eaLnBrk="1" hangingPunct="1">
              <a:defRPr/>
            </a:pPr>
            <a:endParaRPr lang="ja-JP" altLang="en-US" dirty="0">
              <a:effectLst/>
            </a:endParaRPr>
          </a:p>
          <a:p>
            <a:pPr marL="441325" indent="-441325" eaLnBrk="1" hangingPunct="1">
              <a:defRPr/>
            </a:pPr>
            <a:r>
              <a:rPr lang="ja-JP" altLang="en-US" dirty="0">
                <a:effectLst/>
              </a:rPr>
              <a:t>■	基礎的な知識・基礎な技術</a:t>
            </a:r>
          </a:p>
          <a:p>
            <a:pPr marL="441325" indent="-441325" eaLnBrk="1" hangingPunct="1">
              <a:defRPr/>
            </a:pPr>
            <a:r>
              <a:rPr lang="ja-JP" altLang="en-US" dirty="0">
                <a:solidFill>
                  <a:schemeClr val="tx2"/>
                </a:solidFill>
                <a:effectLst/>
              </a:rPr>
              <a:t>■	コミュニケーション能力（外国語［英語］能力ではない）</a:t>
            </a:r>
          </a:p>
          <a:p>
            <a:pPr marL="441325" indent="-441325" eaLnBrk="1" hangingPunct="1">
              <a:defRPr/>
            </a:pPr>
            <a:r>
              <a:rPr lang="ja-JP" altLang="en-US" dirty="0">
                <a:effectLst/>
              </a:rPr>
              <a:t>■	（やれない理由をさがすより）なんでもやってみる</a:t>
            </a:r>
            <a:endParaRPr lang="en-US" altLang="ja-JP" dirty="0">
              <a:effectLst/>
            </a:endParaRPr>
          </a:p>
          <a:p>
            <a:pPr marL="441325" indent="-441325" eaLnBrk="1" hangingPunct="1">
              <a:defRPr/>
            </a:pPr>
            <a:r>
              <a:rPr lang="ja-JP" altLang="en-US" dirty="0">
                <a:effectLst/>
              </a:rPr>
              <a:t>■</a:t>
            </a:r>
            <a:r>
              <a:rPr lang="en-US" altLang="ja-JP" dirty="0">
                <a:effectLst/>
              </a:rPr>
              <a:t>	</a:t>
            </a:r>
            <a:r>
              <a:rPr lang="ja-JP" altLang="en-US" dirty="0">
                <a:effectLst/>
              </a:rPr>
              <a:t>反射ではなく，論理でうたがう</a:t>
            </a:r>
            <a:endParaRPr lang="en-US" altLang="ja-JP" dirty="0">
              <a:effectLst/>
            </a:endParaRPr>
          </a:p>
          <a:p>
            <a:pPr marL="441325" indent="-441325" eaLnBrk="1" hangingPunct="1">
              <a:defRPr/>
            </a:pPr>
            <a:r>
              <a:rPr lang="ja-JP" altLang="en-US" dirty="0">
                <a:effectLst/>
              </a:rPr>
              <a:t>■</a:t>
            </a:r>
            <a:r>
              <a:rPr lang="en-US" altLang="ja-JP" dirty="0">
                <a:effectLst/>
              </a:rPr>
              <a:t>	</a:t>
            </a:r>
            <a:r>
              <a:rPr lang="ja-JP" altLang="en-US" dirty="0">
                <a:effectLst/>
              </a:rPr>
              <a:t>経験や知識のバイアスをさけ客観的に記録する（あとで見かえすことができるようにノートに書く）</a:t>
            </a:r>
            <a:endParaRPr lang="en-US" altLang="ja-JP" dirty="0">
              <a:effectLst/>
            </a:endParaRPr>
          </a:p>
          <a:p>
            <a:pPr marL="441325" indent="-441325" eaLnBrk="1" hangingPunct="1">
              <a:defRPr/>
            </a:pPr>
            <a:r>
              <a:rPr lang="ja-JP" altLang="en-US" dirty="0">
                <a:effectLst/>
              </a:rPr>
              <a:t>■</a:t>
            </a:r>
            <a:r>
              <a:rPr lang="en-US" altLang="ja-JP" dirty="0">
                <a:effectLst/>
              </a:rPr>
              <a:t>	</a:t>
            </a:r>
            <a:r>
              <a:rPr lang="ja-JP" altLang="en-US" dirty="0">
                <a:effectLst/>
              </a:rPr>
              <a:t>わずかなちがいを見つけてその理由をかんがえる</a:t>
            </a:r>
          </a:p>
          <a:p>
            <a:pPr marL="441325" indent="-441325" eaLnBrk="1" hangingPunct="1">
              <a:defRPr/>
            </a:pPr>
            <a:r>
              <a:rPr lang="ja-JP" altLang="en-US" dirty="0">
                <a:solidFill>
                  <a:srgbClr val="C00000"/>
                </a:solidFill>
                <a:effectLst/>
              </a:rPr>
              <a:t>■	問題の本質について共通性を見いだす</a:t>
            </a:r>
          </a:p>
          <a:p>
            <a:pPr marL="441325" indent="-441325" eaLnBrk="1" hangingPunct="1">
              <a:defRPr/>
            </a:pPr>
            <a:r>
              <a:rPr lang="ja-JP" altLang="en-US" dirty="0">
                <a:solidFill>
                  <a:schemeClr val="bg2"/>
                </a:solidFill>
                <a:effectLst/>
              </a:rPr>
              <a:t>■	・・・・・</a:t>
            </a:r>
          </a:p>
          <a:p>
            <a:pPr marL="441325" indent="-441325" eaLnBrk="1" hangingPunct="1">
              <a:defRPr/>
            </a:pPr>
            <a:endParaRPr lang="ja-JP" altLang="en-US" dirty="0">
              <a:effectLst/>
            </a:endParaRPr>
          </a:p>
        </p:txBody>
      </p:sp>
    </p:spTree>
    <p:extLst>
      <p:ext uri="{BB962C8B-B14F-4D97-AF65-F5344CB8AC3E}">
        <p14:creationId xmlns:p14="http://schemas.microsoft.com/office/powerpoint/2010/main" val="2819340814"/>
      </p:ext>
    </p:extLst>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3" name="Rectangle 3"/>
          <p:cNvSpPr>
            <a:spLocks noGrp="1" noChangeArrowheads="1"/>
          </p:cNvSpPr>
          <p:nvPr>
            <p:ph type="title"/>
          </p:nvPr>
        </p:nvSpPr>
        <p:spPr/>
        <p:txBody>
          <a:bodyPr/>
          <a:lstStyle/>
          <a:p>
            <a:pPr eaLnBrk="1" hangingPunct="1">
              <a:defRPr/>
            </a:pPr>
            <a:r>
              <a:rPr lang="ja-JP" altLang="en-US" dirty="0"/>
              <a:t>三冠王</a:t>
            </a:r>
          </a:p>
        </p:txBody>
      </p:sp>
      <p:sp>
        <p:nvSpPr>
          <p:cNvPr id="2" name="コンテンツ プレースホルダー 1"/>
          <p:cNvSpPr>
            <a:spLocks noGrp="1"/>
          </p:cNvSpPr>
          <p:nvPr>
            <p:ph idx="1"/>
          </p:nvPr>
        </p:nvSpPr>
        <p:spPr/>
        <p:txBody>
          <a:bodyPr/>
          <a:lstStyle/>
          <a:p>
            <a:pPr>
              <a:buFont typeface="Wingdings" panose="05000000000000000000" pitchFamily="2" charset="2"/>
              <a:buChar char="v"/>
            </a:pPr>
            <a:r>
              <a:rPr lang="ja-JP" altLang="en-US" dirty="0">
                <a:solidFill>
                  <a:srgbClr val="C00000"/>
                </a:solidFill>
              </a:rPr>
              <a:t>野球における三冠王と</a:t>
            </a:r>
            <a:r>
              <a:rPr lang="ja-JP" altLang="en-US">
                <a:solidFill>
                  <a:srgbClr val="C00000"/>
                </a:solidFill>
              </a:rPr>
              <a:t>はなんですか</a:t>
            </a:r>
            <a:endParaRPr lang="en-US" dirty="0">
              <a:solidFill>
                <a:srgbClr val="C00000"/>
              </a:solidFill>
            </a:endParaRPr>
          </a:p>
        </p:txBody>
      </p:sp>
    </p:spTree>
    <p:extLst>
      <p:ext uri="{BB962C8B-B14F-4D97-AF65-F5344CB8AC3E}">
        <p14:creationId xmlns:p14="http://schemas.microsoft.com/office/powerpoint/2010/main" val="292432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0825" y="3703320"/>
            <a:ext cx="8642350" cy="242379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kumimoji="1" sz="2400">
                <a:solidFill>
                  <a:schemeClr val="tx1"/>
                </a:solidFill>
                <a:latin typeface="小塚ゴシック Pro M" pitchFamily="34" charset="-128"/>
                <a:ea typeface="小塚ゴシック Pro M" pitchFamily="34" charset="-128"/>
              </a:defRPr>
            </a:lvl1pPr>
            <a:lvl2pPr marL="742950" indent="-285750" eaLnBrk="0" hangingPunct="0">
              <a:spcBef>
                <a:spcPct val="20000"/>
              </a:spcBef>
              <a:defRPr kumimoji="1" sz="1600">
                <a:solidFill>
                  <a:schemeClr val="tx1"/>
                </a:solidFill>
                <a:latin typeface="小塚ゴシック Pro M" pitchFamily="34" charset="-128"/>
                <a:ea typeface="小塚ゴシック Pro M" pitchFamily="34" charset="-128"/>
              </a:defRPr>
            </a:lvl2pPr>
            <a:lvl3pPr marL="1143000" indent="-228600" eaLnBrk="0" hangingPunct="0">
              <a:spcBef>
                <a:spcPct val="20000"/>
              </a:spcBef>
              <a:defRPr kumimoji="1" sz="1400">
                <a:solidFill>
                  <a:schemeClr val="tx1"/>
                </a:solidFill>
                <a:latin typeface="小塚ゴシック Pro M" pitchFamily="34" charset="-128"/>
                <a:ea typeface="小塚ゴシック Pro M" pitchFamily="34" charset="-128"/>
              </a:defRPr>
            </a:lvl3pPr>
            <a:lvl4pPr marL="1600200" indent="-228600" eaLnBrk="0" hangingPunct="0">
              <a:spcBef>
                <a:spcPct val="20000"/>
              </a:spcBef>
              <a:defRPr kumimoji="1" sz="1400">
                <a:solidFill>
                  <a:schemeClr val="tx1"/>
                </a:solidFill>
                <a:latin typeface="小塚ゴシック Pro M" pitchFamily="34" charset="-128"/>
                <a:ea typeface="小塚ゴシック Pro M" pitchFamily="34" charset="-128"/>
              </a:defRPr>
            </a:lvl4pPr>
            <a:lvl5pPr marL="2057400" indent="-228600" eaLnBrk="0" hangingPunct="0">
              <a:spcBef>
                <a:spcPct val="20000"/>
              </a:spcBef>
              <a:defRPr kumimoji="1" sz="1400">
                <a:solidFill>
                  <a:schemeClr val="tx1"/>
                </a:solidFill>
                <a:latin typeface="小塚ゴシック Pro M" pitchFamily="34" charset="-128"/>
                <a:ea typeface="小塚ゴシック Pro M" pitchFamily="34" charset="-128"/>
              </a:defRPr>
            </a:lvl5pPr>
            <a:lvl6pPr marL="25146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6pPr>
            <a:lvl7pPr marL="29718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7pPr>
            <a:lvl8pPr marL="34290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8pPr>
            <a:lvl9pPr marL="38862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3075" name="Rectangle 3"/>
          <p:cNvSpPr>
            <a:spLocks noChangeArrowheads="1"/>
          </p:cNvSpPr>
          <p:nvPr/>
        </p:nvSpPr>
        <p:spPr bwMode="auto">
          <a:xfrm>
            <a:off x="250825" y="1199833"/>
            <a:ext cx="8642350" cy="236632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kumimoji="1" sz="2400">
                <a:solidFill>
                  <a:schemeClr val="tx1"/>
                </a:solidFill>
                <a:latin typeface="小塚ゴシック Pro M" pitchFamily="34" charset="-128"/>
                <a:ea typeface="小塚ゴシック Pro M" pitchFamily="34" charset="-128"/>
              </a:defRPr>
            </a:lvl1pPr>
            <a:lvl2pPr marL="742950" indent="-285750" eaLnBrk="0" hangingPunct="0">
              <a:spcBef>
                <a:spcPct val="20000"/>
              </a:spcBef>
              <a:defRPr kumimoji="1" sz="1600">
                <a:solidFill>
                  <a:schemeClr val="tx1"/>
                </a:solidFill>
                <a:latin typeface="小塚ゴシック Pro M" pitchFamily="34" charset="-128"/>
                <a:ea typeface="小塚ゴシック Pro M" pitchFamily="34" charset="-128"/>
              </a:defRPr>
            </a:lvl2pPr>
            <a:lvl3pPr marL="1143000" indent="-228600" eaLnBrk="0" hangingPunct="0">
              <a:spcBef>
                <a:spcPct val="20000"/>
              </a:spcBef>
              <a:defRPr kumimoji="1" sz="1400">
                <a:solidFill>
                  <a:schemeClr val="tx1"/>
                </a:solidFill>
                <a:latin typeface="小塚ゴシック Pro M" pitchFamily="34" charset="-128"/>
                <a:ea typeface="小塚ゴシック Pro M" pitchFamily="34" charset="-128"/>
              </a:defRPr>
            </a:lvl3pPr>
            <a:lvl4pPr marL="1600200" indent="-228600" eaLnBrk="0" hangingPunct="0">
              <a:spcBef>
                <a:spcPct val="20000"/>
              </a:spcBef>
              <a:defRPr kumimoji="1" sz="1400">
                <a:solidFill>
                  <a:schemeClr val="tx1"/>
                </a:solidFill>
                <a:latin typeface="小塚ゴシック Pro M" pitchFamily="34" charset="-128"/>
                <a:ea typeface="小塚ゴシック Pro M" pitchFamily="34" charset="-128"/>
              </a:defRPr>
            </a:lvl4pPr>
            <a:lvl5pPr marL="2057400" indent="-228600" eaLnBrk="0" hangingPunct="0">
              <a:spcBef>
                <a:spcPct val="20000"/>
              </a:spcBef>
              <a:defRPr kumimoji="1" sz="1400">
                <a:solidFill>
                  <a:schemeClr val="tx1"/>
                </a:solidFill>
                <a:latin typeface="小塚ゴシック Pro M" pitchFamily="34" charset="-128"/>
                <a:ea typeface="小塚ゴシック Pro M" pitchFamily="34" charset="-128"/>
              </a:defRPr>
            </a:lvl5pPr>
            <a:lvl6pPr marL="25146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6pPr>
            <a:lvl7pPr marL="29718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7pPr>
            <a:lvl8pPr marL="34290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8pPr>
            <a:lvl9pPr marL="38862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1015813" name="Rectangle 5"/>
          <p:cNvSpPr>
            <a:spLocks noGrp="1" noChangeArrowheads="1"/>
          </p:cNvSpPr>
          <p:nvPr>
            <p:ph type="title"/>
          </p:nvPr>
        </p:nvSpPr>
        <p:spPr/>
        <p:txBody>
          <a:bodyPr/>
          <a:lstStyle/>
          <a:p>
            <a:pPr eaLnBrk="1" hangingPunct="1">
              <a:defRPr/>
            </a:pPr>
            <a:r>
              <a:rPr lang="ja-JP" altLang="en-US" dirty="0"/>
              <a:t>野球における三冠王</a:t>
            </a:r>
          </a:p>
        </p:txBody>
      </p:sp>
      <p:sp>
        <p:nvSpPr>
          <p:cNvPr id="2" name="コンテンツ プレースホルダー 1"/>
          <p:cNvSpPr>
            <a:spLocks noGrp="1"/>
          </p:cNvSpPr>
          <p:nvPr>
            <p:ph idx="1"/>
          </p:nvPr>
        </p:nvSpPr>
        <p:spPr>
          <a:xfrm>
            <a:off x="457200" y="1295401"/>
            <a:ext cx="8229600" cy="4318000"/>
          </a:xfrm>
        </p:spPr>
        <p:txBody>
          <a:bodyPr/>
          <a:lstStyle/>
          <a:p>
            <a:pPr>
              <a:buFont typeface="Wingdings" panose="05000000000000000000" pitchFamily="2" charset="2"/>
              <a:buChar char="ü"/>
              <a:defRPr/>
            </a:pPr>
            <a:r>
              <a:rPr lang="ja-JP" altLang="en-US" sz="2000" dirty="0"/>
              <a:t>打者の三冠（さんかん）とは，</a:t>
            </a:r>
          </a:p>
          <a:p>
            <a:pPr marL="0" indent="0" algn="ctr">
              <a:spcBef>
                <a:spcPts val="1200"/>
              </a:spcBef>
              <a:spcAft>
                <a:spcPts val="1200"/>
              </a:spcAft>
              <a:buNone/>
              <a:defRPr/>
            </a:pPr>
            <a:r>
              <a:rPr lang="ja-JP" altLang="en-US" sz="2000" dirty="0">
                <a:solidFill>
                  <a:srgbClr val="C00000"/>
                </a:solidFill>
              </a:rPr>
              <a:t>首位打者・最多本塁打・最多打点</a:t>
            </a:r>
          </a:p>
          <a:p>
            <a:pPr>
              <a:buFont typeface="Wingdings" panose="05000000000000000000" pitchFamily="2" charset="2"/>
              <a:buChar char="ü"/>
              <a:defRPr/>
            </a:pPr>
            <a:r>
              <a:rPr lang="ja-JP" altLang="en-US" sz="2000" dirty="0"/>
              <a:t>三冠を同時に達成した打者を三冠王（さんかんおう・英語では「</a:t>
            </a:r>
            <a:r>
              <a:rPr lang="en-US" altLang="ja-JP" sz="2000" dirty="0"/>
              <a:t>Triple Crown</a:t>
            </a:r>
            <a:r>
              <a:rPr lang="ja-JP" altLang="en-US" sz="2000" dirty="0"/>
              <a:t>」）とよぶ．これら以外の打撃タイトルは，</a:t>
            </a:r>
          </a:p>
          <a:p>
            <a:pPr marL="0" indent="0" algn="ctr">
              <a:spcBef>
                <a:spcPts val="1200"/>
              </a:spcBef>
              <a:spcAft>
                <a:spcPts val="1200"/>
              </a:spcAft>
              <a:buNone/>
              <a:defRPr/>
            </a:pPr>
            <a:r>
              <a:rPr lang="ja-JP" altLang="en-US" sz="2000" dirty="0">
                <a:solidFill>
                  <a:srgbClr val="C00000"/>
                </a:solidFill>
              </a:rPr>
              <a:t>最多盗塁・最多安打・最高出塁率</a:t>
            </a:r>
          </a:p>
          <a:p>
            <a:pPr marL="0" indent="0">
              <a:buNone/>
              <a:defRPr/>
            </a:pPr>
            <a:endParaRPr lang="ja-JP" altLang="en-US" sz="2000" dirty="0"/>
          </a:p>
          <a:p>
            <a:pPr>
              <a:buFont typeface="Wingdings" panose="05000000000000000000" pitchFamily="2" charset="2"/>
              <a:buChar char="ü"/>
              <a:defRPr/>
            </a:pPr>
            <a:r>
              <a:rPr lang="ja-JP" altLang="en-US" sz="2000" dirty="0"/>
              <a:t>投手の三冠として，</a:t>
            </a:r>
          </a:p>
          <a:p>
            <a:pPr marL="0" indent="0" algn="ctr">
              <a:spcBef>
                <a:spcPts val="1200"/>
              </a:spcBef>
              <a:spcAft>
                <a:spcPts val="1200"/>
              </a:spcAft>
              <a:buNone/>
              <a:defRPr/>
            </a:pPr>
            <a:r>
              <a:rPr lang="ja-JP" altLang="en-US" sz="2000" dirty="0">
                <a:solidFill>
                  <a:srgbClr val="C00000"/>
                </a:solidFill>
              </a:rPr>
              <a:t>最優秀防御率・最多勝利・最多奪三振</a:t>
            </a:r>
          </a:p>
          <a:p>
            <a:pPr>
              <a:buFont typeface="Wingdings" panose="05000000000000000000" pitchFamily="2" charset="2"/>
              <a:buChar char="ü"/>
              <a:defRPr/>
            </a:pPr>
            <a:r>
              <a:rPr lang="ja-JP" altLang="en-US" sz="2000" dirty="0"/>
              <a:t>さらに，以下の</a:t>
            </a:r>
            <a:r>
              <a:rPr lang="en-US" altLang="ja-JP" sz="2000" dirty="0"/>
              <a:t>2</a:t>
            </a:r>
            <a:r>
              <a:rPr lang="ja-JP" altLang="en-US" sz="2000" dirty="0" err="1"/>
              <a:t>つを</a:t>
            </a:r>
            <a:r>
              <a:rPr lang="ja-JP" altLang="en-US" sz="2000" dirty="0"/>
              <a:t>合わせて五冠王（ごかんおう）とよぶ場合もある．</a:t>
            </a:r>
          </a:p>
          <a:p>
            <a:pPr marL="0" indent="0" algn="ctr">
              <a:spcBef>
                <a:spcPts val="1200"/>
              </a:spcBef>
              <a:spcAft>
                <a:spcPts val="1200"/>
              </a:spcAft>
              <a:buNone/>
              <a:defRPr/>
            </a:pPr>
            <a:r>
              <a:rPr lang="ja-JP" altLang="en-US" sz="2000" dirty="0">
                <a:solidFill>
                  <a:srgbClr val="C00000"/>
                </a:solidFill>
              </a:rPr>
              <a:t>最高勝率・最多完封勝利</a:t>
            </a:r>
            <a:endParaRPr lang="ja-JP" altLang="en-US" sz="2000" dirty="0"/>
          </a:p>
          <a:p>
            <a:pPr marL="0" indent="0" algn="r">
              <a:buNone/>
              <a:defRPr/>
            </a:pPr>
            <a:r>
              <a:rPr lang="en-US" altLang="ja-JP" sz="1800" dirty="0"/>
              <a:t>《</a:t>
            </a:r>
            <a:r>
              <a:rPr lang="ja-JP" altLang="en-US" sz="1800" dirty="0"/>
              <a:t>ウィキペディア</a:t>
            </a:r>
            <a:r>
              <a:rPr lang="en-US" altLang="ja-JP" sz="1800" dirty="0"/>
              <a:t>『</a:t>
            </a:r>
            <a:r>
              <a:rPr lang="ja-JP" altLang="en-US" sz="1800" dirty="0"/>
              <a:t>三冠（野球）</a:t>
            </a:r>
            <a:r>
              <a:rPr lang="en-US" altLang="ja-JP" sz="1800" dirty="0"/>
              <a:t>』</a:t>
            </a:r>
            <a:r>
              <a:rPr lang="ja-JP" altLang="en-US" sz="1800" dirty="0"/>
              <a:t>を一部改変・追加</a:t>
            </a:r>
            <a:r>
              <a:rPr lang="en-US" altLang="ja-JP" sz="1800" dirty="0"/>
              <a:t>》</a:t>
            </a:r>
            <a:endParaRPr lang="en-US" altLang="ja-JP" sz="2000" dirty="0"/>
          </a:p>
        </p:txBody>
      </p:sp>
    </p:spTree>
    <p:extLst>
      <p:ext uri="{BB962C8B-B14F-4D97-AF65-F5344CB8AC3E}">
        <p14:creationId xmlns:p14="http://schemas.microsoft.com/office/powerpoint/2010/main" val="231621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92100" y="1206501"/>
            <a:ext cx="8547100" cy="3878684"/>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type="none" w="sm" len="lg"/>
              </a14:hiddenLine>
            </a:ext>
          </a:extLst>
        </p:spPr>
        <p:txBody>
          <a:bodyPr wrap="none" anchor="ctr"/>
          <a:lstStyle>
            <a:lvl1pPr eaLnBrk="0" hangingPunct="0">
              <a:spcBef>
                <a:spcPct val="20000"/>
              </a:spcBef>
              <a:defRPr kumimoji="1" sz="2400">
                <a:solidFill>
                  <a:schemeClr val="tx1"/>
                </a:solidFill>
                <a:latin typeface="小塚ゴシック Pro M" pitchFamily="34" charset="-128"/>
                <a:ea typeface="小塚ゴシック Pro M" pitchFamily="34" charset="-128"/>
              </a:defRPr>
            </a:lvl1pPr>
            <a:lvl2pPr marL="742950" indent="-285750" eaLnBrk="0" hangingPunct="0">
              <a:spcBef>
                <a:spcPct val="20000"/>
              </a:spcBef>
              <a:defRPr kumimoji="1" sz="1600">
                <a:solidFill>
                  <a:schemeClr val="tx1"/>
                </a:solidFill>
                <a:latin typeface="小塚ゴシック Pro M" pitchFamily="34" charset="-128"/>
                <a:ea typeface="小塚ゴシック Pro M" pitchFamily="34" charset="-128"/>
              </a:defRPr>
            </a:lvl2pPr>
            <a:lvl3pPr marL="1143000" indent="-228600" eaLnBrk="0" hangingPunct="0">
              <a:spcBef>
                <a:spcPct val="20000"/>
              </a:spcBef>
              <a:defRPr kumimoji="1" sz="1400">
                <a:solidFill>
                  <a:schemeClr val="tx1"/>
                </a:solidFill>
                <a:latin typeface="小塚ゴシック Pro M" pitchFamily="34" charset="-128"/>
                <a:ea typeface="小塚ゴシック Pro M" pitchFamily="34" charset="-128"/>
              </a:defRPr>
            </a:lvl3pPr>
            <a:lvl4pPr marL="1600200" indent="-228600" eaLnBrk="0" hangingPunct="0">
              <a:spcBef>
                <a:spcPct val="20000"/>
              </a:spcBef>
              <a:defRPr kumimoji="1" sz="1400">
                <a:solidFill>
                  <a:schemeClr val="tx1"/>
                </a:solidFill>
                <a:latin typeface="小塚ゴシック Pro M" pitchFamily="34" charset="-128"/>
                <a:ea typeface="小塚ゴシック Pro M" pitchFamily="34" charset="-128"/>
              </a:defRPr>
            </a:lvl4pPr>
            <a:lvl5pPr marL="2057400" indent="-228600" eaLnBrk="0" hangingPunct="0">
              <a:spcBef>
                <a:spcPct val="20000"/>
              </a:spcBef>
              <a:defRPr kumimoji="1" sz="1400">
                <a:solidFill>
                  <a:schemeClr val="tx1"/>
                </a:solidFill>
                <a:latin typeface="小塚ゴシック Pro M" pitchFamily="34" charset="-128"/>
                <a:ea typeface="小塚ゴシック Pro M" pitchFamily="34" charset="-128"/>
              </a:defRPr>
            </a:lvl5pPr>
            <a:lvl6pPr marL="25146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6pPr>
            <a:lvl7pPr marL="29718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7pPr>
            <a:lvl8pPr marL="34290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8pPr>
            <a:lvl9pPr marL="38862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1019907" name="Rectangle 3"/>
          <p:cNvSpPr>
            <a:spLocks noGrp="1" noChangeArrowheads="1"/>
          </p:cNvSpPr>
          <p:nvPr>
            <p:ph type="body" idx="1"/>
          </p:nvPr>
        </p:nvSpPr>
        <p:spPr>
          <a:xfrm>
            <a:off x="457200" y="1295400"/>
            <a:ext cx="8229600" cy="4525963"/>
          </a:xfrm>
        </p:spPr>
        <p:txBody>
          <a:bodyPr/>
          <a:lstStyle/>
          <a:p>
            <a:pPr eaLnBrk="1" hangingPunct="1">
              <a:buFont typeface="Wingdings" panose="05000000000000000000" pitchFamily="2" charset="2"/>
              <a:buChar char="ü"/>
              <a:tabLst>
                <a:tab pos="1790700" algn="l"/>
                <a:tab pos="2876550" algn="l"/>
              </a:tabLst>
              <a:defRPr/>
            </a:pPr>
            <a:r>
              <a:rPr lang="en-US" altLang="ja-JP" sz="2000" dirty="0"/>
              <a:t>1938</a:t>
            </a:r>
            <a:r>
              <a:rPr lang="ja-JP" altLang="en-US" sz="2000" dirty="0"/>
              <a:t>秋	中島治康（巨人）</a:t>
            </a:r>
          </a:p>
          <a:p>
            <a:pPr eaLnBrk="1" hangingPunct="1">
              <a:buFont typeface="Wingdings" panose="05000000000000000000" pitchFamily="2" charset="2"/>
              <a:buChar char="ü"/>
              <a:tabLst>
                <a:tab pos="1790700" algn="l"/>
                <a:tab pos="2876550" algn="l"/>
              </a:tabLst>
              <a:defRPr/>
            </a:pPr>
            <a:r>
              <a:rPr lang="en-US" altLang="ja-JP" sz="2000" dirty="0"/>
              <a:t>1965	</a:t>
            </a:r>
            <a:r>
              <a:rPr lang="ja-JP" altLang="en-US" sz="2000" dirty="0"/>
              <a:t>野村克也（南海）</a:t>
            </a:r>
          </a:p>
          <a:p>
            <a:pPr eaLnBrk="1" hangingPunct="1">
              <a:buFont typeface="Wingdings" panose="05000000000000000000" pitchFamily="2" charset="2"/>
              <a:buChar char="ü"/>
              <a:tabLst>
                <a:tab pos="1790700" algn="l"/>
                <a:tab pos="2876550" algn="l"/>
              </a:tabLst>
              <a:defRPr/>
            </a:pPr>
            <a:r>
              <a:rPr lang="en-US" altLang="ja-JP" sz="2000" dirty="0"/>
              <a:t>1973	</a:t>
            </a:r>
            <a:r>
              <a:rPr lang="ja-JP" altLang="en-US" sz="2000" dirty="0"/>
              <a:t>王貞治（巨人）</a:t>
            </a:r>
          </a:p>
          <a:p>
            <a:pPr eaLnBrk="1" hangingPunct="1">
              <a:buFont typeface="Wingdings" panose="05000000000000000000" pitchFamily="2" charset="2"/>
              <a:buChar char="ü"/>
              <a:tabLst>
                <a:tab pos="1790700" algn="l"/>
                <a:tab pos="2876550" algn="l"/>
              </a:tabLst>
              <a:defRPr/>
            </a:pPr>
            <a:r>
              <a:rPr lang="en-US" altLang="ja-JP" sz="2000" dirty="0"/>
              <a:t>1974	</a:t>
            </a:r>
            <a:r>
              <a:rPr lang="ja-JP" altLang="en-US" sz="2000" dirty="0"/>
              <a:t>王貞治（巨人）</a:t>
            </a:r>
          </a:p>
          <a:p>
            <a:pPr eaLnBrk="1" hangingPunct="1">
              <a:buFont typeface="Wingdings" panose="05000000000000000000" pitchFamily="2" charset="2"/>
              <a:buChar char="ü"/>
              <a:tabLst>
                <a:tab pos="1790700" algn="l"/>
                <a:tab pos="2876550" algn="l"/>
              </a:tabLst>
              <a:defRPr/>
            </a:pPr>
            <a:r>
              <a:rPr lang="en-US" altLang="ja-JP" sz="2000" dirty="0"/>
              <a:t>1982	</a:t>
            </a:r>
            <a:r>
              <a:rPr lang="ja-JP" altLang="en-US" sz="2000" dirty="0"/>
              <a:t>落合博満（ロッテ）</a:t>
            </a:r>
          </a:p>
          <a:p>
            <a:pPr eaLnBrk="1" hangingPunct="1">
              <a:buFont typeface="Wingdings" panose="05000000000000000000" pitchFamily="2" charset="2"/>
              <a:buChar char="ü"/>
              <a:tabLst>
                <a:tab pos="1790700" algn="l"/>
                <a:tab pos="2876550" algn="l"/>
              </a:tabLst>
              <a:defRPr/>
            </a:pPr>
            <a:r>
              <a:rPr lang="en-US" altLang="ja-JP" sz="2000" dirty="0"/>
              <a:t>1984	</a:t>
            </a:r>
            <a:r>
              <a:rPr lang="ja-JP" altLang="en-US" sz="2000" dirty="0"/>
              <a:t>ブーマー（阪急）</a:t>
            </a:r>
          </a:p>
          <a:p>
            <a:pPr eaLnBrk="1" hangingPunct="1">
              <a:buFont typeface="Wingdings" panose="05000000000000000000" pitchFamily="2" charset="2"/>
              <a:buChar char="ü"/>
              <a:tabLst>
                <a:tab pos="1790700" algn="l"/>
                <a:tab pos="2876550" algn="l"/>
              </a:tabLst>
              <a:defRPr/>
            </a:pPr>
            <a:r>
              <a:rPr lang="en-US" altLang="ja-JP" sz="2000" dirty="0"/>
              <a:t>1985	</a:t>
            </a:r>
            <a:r>
              <a:rPr lang="ja-JP" altLang="en-US" sz="2000" dirty="0"/>
              <a:t>バース（阪神）</a:t>
            </a:r>
            <a:r>
              <a:rPr lang="en-US" altLang="ja-JP" sz="2000" dirty="0"/>
              <a:t>/</a:t>
            </a:r>
            <a:r>
              <a:rPr lang="ja-JP" altLang="en-US" sz="2000" dirty="0"/>
              <a:t>落合博満（ロッテ）</a:t>
            </a:r>
          </a:p>
          <a:p>
            <a:pPr eaLnBrk="1" hangingPunct="1">
              <a:buFont typeface="Wingdings" panose="05000000000000000000" pitchFamily="2" charset="2"/>
              <a:buChar char="ü"/>
              <a:tabLst>
                <a:tab pos="1790700" algn="l"/>
                <a:tab pos="2876550" algn="l"/>
              </a:tabLst>
              <a:defRPr/>
            </a:pPr>
            <a:r>
              <a:rPr lang="en-US" altLang="ja-JP" sz="2000" dirty="0"/>
              <a:t>1986	</a:t>
            </a:r>
            <a:r>
              <a:rPr lang="ja-JP" altLang="en-US" sz="2000" dirty="0"/>
              <a:t>バース（阪神）</a:t>
            </a:r>
            <a:r>
              <a:rPr lang="en-US" altLang="ja-JP" sz="2000" dirty="0"/>
              <a:t>/</a:t>
            </a:r>
            <a:r>
              <a:rPr lang="ja-JP" altLang="en-US" sz="2000" dirty="0"/>
              <a:t>落合博満（ロッテ）</a:t>
            </a:r>
            <a:endParaRPr lang="en-US" altLang="ja-JP" sz="2000" dirty="0"/>
          </a:p>
          <a:p>
            <a:pPr eaLnBrk="1" hangingPunct="1">
              <a:buFont typeface="Wingdings" panose="05000000000000000000" pitchFamily="2" charset="2"/>
              <a:buChar char="ü"/>
              <a:tabLst>
                <a:tab pos="1790700" algn="l"/>
                <a:tab pos="2876550" algn="l"/>
              </a:tabLst>
              <a:defRPr/>
            </a:pPr>
            <a:r>
              <a:rPr lang="en-US" altLang="ja-JP" sz="2000" dirty="0"/>
              <a:t>2004	</a:t>
            </a:r>
            <a:r>
              <a:rPr lang="ja-JP" altLang="en-US" sz="2000" dirty="0"/>
              <a:t>松中信彦（ダイエー）</a:t>
            </a:r>
            <a:endParaRPr lang="en-US" altLang="ja-JP" sz="2000" dirty="0"/>
          </a:p>
          <a:p>
            <a:pPr eaLnBrk="1" hangingPunct="1">
              <a:buFont typeface="Wingdings" panose="05000000000000000000" pitchFamily="2" charset="2"/>
              <a:buChar char="ü"/>
              <a:tabLst>
                <a:tab pos="1790700" algn="l"/>
                <a:tab pos="2876550" algn="l"/>
              </a:tabLst>
              <a:defRPr/>
            </a:pPr>
            <a:r>
              <a:rPr lang="en-US" altLang="ja-JP" sz="2000" dirty="0"/>
              <a:t>2022	</a:t>
            </a:r>
            <a:r>
              <a:rPr lang="ja-JP" altLang="en-US" sz="2000" dirty="0"/>
              <a:t>村上宗隆（ヤクルト）</a:t>
            </a:r>
            <a:endParaRPr lang="en-US" altLang="ja-JP" sz="2000" dirty="0"/>
          </a:p>
          <a:p>
            <a:pPr marL="0" indent="0" eaLnBrk="1" hangingPunct="1">
              <a:buNone/>
              <a:tabLst>
                <a:tab pos="1790700" algn="l"/>
                <a:tab pos="2876550" algn="l"/>
              </a:tabLst>
              <a:defRPr/>
            </a:pPr>
            <a:endParaRPr lang="ja-JP" altLang="en-US" dirty="0"/>
          </a:p>
          <a:p>
            <a:pPr marL="0" indent="0" eaLnBrk="1" hangingPunct="1">
              <a:tabLst>
                <a:tab pos="1249363" algn="l"/>
                <a:tab pos="2876550" algn="l"/>
              </a:tabLst>
              <a:defRPr/>
            </a:pPr>
            <a:r>
              <a:rPr lang="ja-JP" altLang="en-US" sz="2000" dirty="0"/>
              <a:t>四冠王はいない（渡米前年のイチローが惜しかった・イースタンリーグでは</a:t>
            </a:r>
            <a:r>
              <a:rPr lang="en-US" altLang="ja-JP" sz="2000" dirty="0"/>
              <a:t>1977</a:t>
            </a:r>
            <a:r>
              <a:rPr lang="ja-JP" altLang="en-US" sz="2000" dirty="0"/>
              <a:t>年に庄司智久（巨人） ）・アメリカメジャーリーグでは，</a:t>
            </a:r>
            <a:r>
              <a:rPr lang="en-US" altLang="ja-JP" sz="2000" dirty="0"/>
              <a:t>1967</a:t>
            </a:r>
            <a:r>
              <a:rPr lang="ja-JP" altLang="en-US" sz="2000" dirty="0"/>
              <a:t>年以来</a:t>
            </a:r>
            <a:r>
              <a:rPr lang="en-US" altLang="ja-JP" sz="2000" dirty="0"/>
              <a:t>2012</a:t>
            </a:r>
            <a:r>
              <a:rPr lang="ja-JP" altLang="en-US" sz="2000" dirty="0"/>
              <a:t>年まで打者の三冠王がでなかった．</a:t>
            </a:r>
          </a:p>
        </p:txBody>
      </p:sp>
      <p:sp>
        <p:nvSpPr>
          <p:cNvPr id="1019908" name="Rectangle 4"/>
          <p:cNvSpPr>
            <a:spLocks noGrp="1" noChangeArrowheads="1"/>
          </p:cNvSpPr>
          <p:nvPr>
            <p:ph type="title"/>
          </p:nvPr>
        </p:nvSpPr>
        <p:spPr/>
        <p:txBody>
          <a:bodyPr/>
          <a:lstStyle/>
          <a:p>
            <a:pPr eaLnBrk="1" hangingPunct="1">
              <a:defRPr/>
            </a:pPr>
            <a:r>
              <a:rPr lang="ja-JP" altLang="en-US" dirty="0"/>
              <a:t>日本のプロ野球における打者の三冠王</a:t>
            </a:r>
          </a:p>
        </p:txBody>
      </p:sp>
    </p:spTree>
    <p:extLst>
      <p:ext uri="{BB962C8B-B14F-4D97-AF65-F5344CB8AC3E}">
        <p14:creationId xmlns:p14="http://schemas.microsoft.com/office/powerpoint/2010/main" val="174455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a:xfrm>
            <a:off x="395536" y="74910"/>
            <a:ext cx="8229600" cy="1143000"/>
          </a:xfrm>
        </p:spPr>
        <p:txBody>
          <a:bodyPr/>
          <a:lstStyle/>
          <a:p>
            <a:pPr eaLnBrk="1" hangingPunct="1">
              <a:defRPr/>
            </a:pPr>
            <a:r>
              <a:rPr lang="ja-JP" altLang="en-US" dirty="0"/>
              <a:t>日本のプロ野球の投手の三</a:t>
            </a:r>
            <a:r>
              <a:rPr lang="en-US" altLang="ja-JP" dirty="0"/>
              <a:t>/</a:t>
            </a:r>
            <a:r>
              <a:rPr lang="ja-JP" altLang="en-US" dirty="0"/>
              <a:t>四</a:t>
            </a:r>
            <a:r>
              <a:rPr lang="en-US" altLang="ja-JP" dirty="0"/>
              <a:t>/</a:t>
            </a:r>
            <a:r>
              <a:rPr lang="ja-JP" altLang="en-US" dirty="0"/>
              <a:t>五冠王</a:t>
            </a:r>
          </a:p>
        </p:txBody>
      </p:sp>
      <p:sp>
        <p:nvSpPr>
          <p:cNvPr id="1073155" name="Rectangle 3"/>
          <p:cNvSpPr>
            <a:spLocks noGrp="1" noChangeArrowheads="1"/>
          </p:cNvSpPr>
          <p:nvPr>
            <p:ph type="body" idx="1"/>
          </p:nvPr>
        </p:nvSpPr>
        <p:spPr>
          <a:xfrm>
            <a:off x="457200" y="836712"/>
            <a:ext cx="8229600" cy="4525963"/>
          </a:xfrm>
        </p:spPr>
        <p:txBody>
          <a:bodyPr/>
          <a:lstStyle/>
          <a:p>
            <a:pPr eaLnBrk="1" hangingPunct="1">
              <a:buFont typeface="Wingdings" panose="05000000000000000000" pitchFamily="2" charset="2"/>
              <a:buChar char="ü"/>
              <a:defRPr/>
            </a:pPr>
            <a:r>
              <a:rPr lang="ja-JP" altLang="en-US" sz="1800" dirty="0"/>
              <a:t>過去にはほとんどが監督経験</a:t>
            </a:r>
          </a:p>
        </p:txBody>
      </p:sp>
      <p:graphicFrame>
        <p:nvGraphicFramePr>
          <p:cNvPr id="4" name="オブジェクト 3">
            <a:extLst>
              <a:ext uri="{FF2B5EF4-FFF2-40B4-BE49-F238E27FC236}">
                <a16:creationId xmlns:a16="http://schemas.microsoft.com/office/drawing/2014/main" id="{D7D6DF64-F333-87C4-E7ED-FFA61F4EB27F}"/>
              </a:ext>
            </a:extLst>
          </p:cNvPr>
          <p:cNvGraphicFramePr>
            <a:graphicFrameLocks noChangeAspect="1"/>
          </p:cNvGraphicFramePr>
          <p:nvPr>
            <p:extLst>
              <p:ext uri="{D42A27DB-BD31-4B8C-83A1-F6EECF244321}">
                <p14:modId xmlns:p14="http://schemas.microsoft.com/office/powerpoint/2010/main" val="815160798"/>
              </p:ext>
            </p:extLst>
          </p:nvPr>
        </p:nvGraphicFramePr>
        <p:xfrm>
          <a:off x="695325" y="1210135"/>
          <a:ext cx="7753350" cy="5216525"/>
        </p:xfrm>
        <a:graphic>
          <a:graphicData uri="http://schemas.openxmlformats.org/presentationml/2006/ole">
            <mc:AlternateContent xmlns:mc="http://schemas.openxmlformats.org/markup-compatibility/2006">
              <mc:Choice xmlns:v="urn:schemas-microsoft-com:vml" Requires="v">
                <p:oleObj name="Worksheet" r:id="rId2" imgW="6240641" imgH="4198528" progId="Excel.Sheet.8">
                  <p:embed/>
                </p:oleObj>
              </mc:Choice>
              <mc:Fallback>
                <p:oleObj name="Worksheet" r:id="rId2" imgW="6240641" imgH="4198528" progId="Excel.Sheet.8">
                  <p:embed/>
                  <p:pic>
                    <p:nvPicPr>
                      <p:cNvPr id="0" name=""/>
                      <p:cNvPicPr/>
                      <p:nvPr/>
                    </p:nvPicPr>
                    <p:blipFill>
                      <a:blip r:embed="rId3"/>
                      <a:stretch>
                        <a:fillRect/>
                      </a:stretch>
                    </p:blipFill>
                    <p:spPr>
                      <a:xfrm>
                        <a:off x="695325" y="1210135"/>
                        <a:ext cx="7753350" cy="5216525"/>
                      </a:xfrm>
                      <a:prstGeom prst="rect">
                        <a:avLst/>
                      </a:prstGeom>
                    </p:spPr>
                  </p:pic>
                </p:oleObj>
              </mc:Fallback>
            </mc:AlternateContent>
          </a:graphicData>
        </a:graphic>
      </p:graphicFrame>
    </p:spTree>
    <p:extLst>
      <p:ext uri="{BB962C8B-B14F-4D97-AF65-F5344CB8AC3E}">
        <p14:creationId xmlns:p14="http://schemas.microsoft.com/office/powerpoint/2010/main" val="150542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pPr eaLnBrk="1" hangingPunct="1">
              <a:defRPr/>
            </a:pPr>
            <a:r>
              <a:rPr lang="ja-JP" altLang="en-US" dirty="0"/>
              <a:t>三冠王</a:t>
            </a:r>
          </a:p>
        </p:txBody>
      </p:sp>
      <p:sp>
        <p:nvSpPr>
          <p:cNvPr id="2" name="コンテンツ プレースホルダー 1"/>
          <p:cNvSpPr>
            <a:spLocks noGrp="1"/>
          </p:cNvSpPr>
          <p:nvPr>
            <p:ph idx="1"/>
          </p:nvPr>
        </p:nvSpPr>
        <p:spPr>
          <a:xfrm>
            <a:off x="457200" y="1295400"/>
            <a:ext cx="8229600" cy="4525963"/>
          </a:xfrm>
        </p:spPr>
        <p:txBody>
          <a:bodyPr/>
          <a:lstStyle/>
          <a:p>
            <a:pPr>
              <a:buFont typeface="Wingdings" panose="05000000000000000000" pitchFamily="2" charset="2"/>
              <a:buChar char="v"/>
            </a:pPr>
            <a:r>
              <a:rPr lang="ja-JP" altLang="en-US" dirty="0">
                <a:solidFill>
                  <a:srgbClr val="C00000"/>
                </a:solidFill>
              </a:rPr>
              <a:t>科学における三冠王とは何ですか</a:t>
            </a:r>
            <a:endParaRPr lang="en-US" altLang="ja-JP" dirty="0">
              <a:solidFill>
                <a:srgbClr val="C00000"/>
              </a:solidFill>
            </a:endParaRPr>
          </a:p>
          <a:p>
            <a:pPr lvl="0">
              <a:buFont typeface="Wingdings" panose="05000000000000000000" pitchFamily="2" charset="2"/>
              <a:buChar char="ü"/>
              <a:defRPr/>
            </a:pPr>
            <a:endParaRPr lang="en-US" altLang="ja-JP" dirty="0">
              <a:solidFill>
                <a:prstClr val="black"/>
              </a:solidFill>
            </a:endParaRPr>
          </a:p>
          <a:p>
            <a:pPr lvl="0">
              <a:buFont typeface="Wingdings" panose="05000000000000000000" pitchFamily="2" charset="2"/>
              <a:buChar char="ü"/>
              <a:defRPr/>
            </a:pPr>
            <a:r>
              <a:rPr lang="ja-JP" altLang="en-US" dirty="0">
                <a:solidFill>
                  <a:prstClr val="black"/>
                </a:solidFill>
              </a:rPr>
              <a:t>科学における記録などに名前が残る</a:t>
            </a: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1</a:t>
            </a:r>
            <a:r>
              <a:rPr lang="ja-JP" altLang="en-US" sz="2200" dirty="0">
                <a:solidFill>
                  <a:prstClr val="black"/>
                </a:solidFill>
              </a:rPr>
              <a:t>）受賞：ノーベル賞</a:t>
            </a: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2</a:t>
            </a:r>
            <a:r>
              <a:rPr lang="ja-JP" altLang="en-US" sz="2200" dirty="0">
                <a:solidFill>
                  <a:prstClr val="black"/>
                </a:solidFill>
              </a:rPr>
              <a:t>）式や反応，法則名</a:t>
            </a: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3</a:t>
            </a:r>
            <a:r>
              <a:rPr lang="ja-JP" altLang="en-US" sz="2200" dirty="0">
                <a:solidFill>
                  <a:prstClr val="black"/>
                </a:solidFill>
              </a:rPr>
              <a:t>）単位名</a:t>
            </a:r>
            <a:endParaRPr lang="en-US" altLang="ja-JP" sz="2200" dirty="0">
              <a:solidFill>
                <a:prstClr val="black"/>
              </a:solidFill>
            </a:endParaRP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4</a:t>
            </a:r>
            <a:r>
              <a:rPr lang="ja-JP" altLang="en-US" sz="2200" dirty="0">
                <a:solidFill>
                  <a:prstClr val="black"/>
                </a:solidFill>
              </a:rPr>
              <a:t>）学会・学術雑誌名</a:t>
            </a: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5</a:t>
            </a:r>
            <a:r>
              <a:rPr lang="ja-JP" altLang="en-US" sz="2200" dirty="0">
                <a:solidFill>
                  <a:prstClr val="black"/>
                </a:solidFill>
              </a:rPr>
              <a:t>）形容詞がある</a:t>
            </a:r>
            <a:endParaRPr lang="en-US" altLang="ja-JP" sz="2200" dirty="0">
              <a:solidFill>
                <a:prstClr val="black"/>
              </a:solidFill>
            </a:endParaRPr>
          </a:p>
          <a:p>
            <a:pPr marL="0" lvl="0" indent="0">
              <a:buNone/>
              <a:defRPr/>
            </a:pPr>
            <a:endParaRPr lang="en-US" altLang="ja-JP" sz="2200" dirty="0">
              <a:solidFill>
                <a:prstClr val="black"/>
              </a:solidFill>
            </a:endParaRPr>
          </a:p>
          <a:p>
            <a:pPr>
              <a:buFont typeface="Wingdings" panose="05000000000000000000" pitchFamily="2" charset="2"/>
              <a:buChar char="v"/>
              <a:defRPr/>
            </a:pPr>
            <a:r>
              <a:rPr lang="ja-JP" altLang="en-US" dirty="0">
                <a:solidFill>
                  <a:srgbClr val="C00000"/>
                </a:solidFill>
              </a:rPr>
              <a:t>科学における三冠王はだれですか</a:t>
            </a:r>
            <a:endParaRPr lang="en-US" altLang="ja-JP" dirty="0">
              <a:solidFill>
                <a:srgbClr val="C00000"/>
              </a:solidFill>
            </a:endParaRPr>
          </a:p>
        </p:txBody>
      </p:sp>
      <p:sp>
        <p:nvSpPr>
          <p:cNvPr id="3" name="Rectangle 4">
            <a:extLst>
              <a:ext uri="{FF2B5EF4-FFF2-40B4-BE49-F238E27FC236}">
                <a16:creationId xmlns:a16="http://schemas.microsoft.com/office/drawing/2014/main" id="{895EC436-942E-7AA7-6959-ABA834651C03}"/>
              </a:ext>
            </a:extLst>
          </p:cNvPr>
          <p:cNvSpPr>
            <a:spLocks noChangeArrowheads="1"/>
          </p:cNvSpPr>
          <p:nvPr/>
        </p:nvSpPr>
        <p:spPr bwMode="auto">
          <a:xfrm>
            <a:off x="3707904" y="3002652"/>
            <a:ext cx="4906888" cy="2829272"/>
          </a:xfrm>
          <a:prstGeom prst="rect">
            <a:avLst/>
          </a:prstGeom>
          <a:solidFill>
            <a:schemeClr val="accent3">
              <a:lumMod val="40000"/>
              <a:lumOff val="60000"/>
              <a:alpha val="90000"/>
            </a:schemeClr>
          </a:solidFill>
          <a:ln>
            <a:solidFill>
              <a:schemeClr val="bg1">
                <a:lumMod val="50000"/>
              </a:schemeClr>
            </a:solidFill>
          </a:ln>
          <a:effectLst/>
        </p:spPr>
        <p:txBody>
          <a:bodyPr lIns="180000" tIns="180000" rIns="180000" bIns="180000" anchor="ctr"/>
          <a:lstStyle/>
          <a:p>
            <a:pPr marL="342900" marR="0" lvl="0" indent="-342900" algn="l" defTabSz="8093075" rtl="0" eaLnBrk="1" fontAlgn="auto" latinLnBrk="0" hangingPunct="1">
              <a:lnSpc>
                <a:spcPct val="100000"/>
              </a:lnSpc>
              <a:spcBef>
                <a:spcPct val="20000"/>
              </a:spcBef>
              <a:spcAft>
                <a:spcPts val="0"/>
              </a:spcAft>
              <a:buClrTx/>
              <a:buSzTx/>
              <a:buFontTx/>
              <a:buNone/>
              <a:tabLst>
                <a:tab pos="4484688" algn="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ニュートン（</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 Newton</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3</a:t>
            </a:r>
          </a:p>
          <a:p>
            <a:pPr marL="342900" marR="0" lvl="0" indent="-342900" algn="l" defTabSz="8093075" rtl="0" eaLnBrk="1" fontAlgn="auto" latinLnBrk="0" hangingPunct="1">
              <a:lnSpc>
                <a:spcPct val="100000"/>
              </a:lnSpc>
              <a:spcBef>
                <a:spcPct val="20000"/>
              </a:spcBef>
              <a:spcAft>
                <a:spcPts val="0"/>
              </a:spcAft>
              <a:buClrTx/>
              <a:buSzTx/>
              <a:buFontTx/>
              <a:buNone/>
              <a:tabLst>
                <a:tab pos="4484688" algn="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クーロン（</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 Coulomb</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3</a:t>
            </a:r>
          </a:p>
          <a:p>
            <a:pPr marL="342900" marR="0" lvl="0" indent="-342900" algn="l" defTabSz="8093075" rtl="0" eaLnBrk="1" fontAlgn="auto" latinLnBrk="0" hangingPunct="1">
              <a:lnSpc>
                <a:spcPct val="100000"/>
              </a:lnSpc>
              <a:spcBef>
                <a:spcPct val="20000"/>
              </a:spcBef>
              <a:spcAft>
                <a:spcPts val="0"/>
              </a:spcAft>
              <a:buClrTx/>
              <a:buSzTx/>
              <a:buFontTx/>
              <a:buNone/>
              <a:tabLst>
                <a:tab pos="4484688" algn="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ファラデー（</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 Faraday</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3/4</a:t>
            </a:r>
          </a:p>
          <a:p>
            <a:pPr marL="342900" marR="0" lvl="0" indent="-342900" algn="l" defTabSz="8093075" rtl="0" eaLnBrk="1" fontAlgn="auto" latinLnBrk="0" hangingPunct="1">
              <a:lnSpc>
                <a:spcPct val="100000"/>
              </a:lnSpc>
              <a:spcBef>
                <a:spcPct val="20000"/>
              </a:spcBef>
              <a:spcAft>
                <a:spcPts val="0"/>
              </a:spcAft>
              <a:buClrTx/>
              <a:buSzTx/>
              <a:buFontTx/>
              <a:buNone/>
              <a:tabLst>
                <a:tab pos="4484688" algn="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プランク（</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 K. E. L. Planck</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3</a:t>
            </a:r>
          </a:p>
          <a:p>
            <a:pPr marL="342900" marR="0" lvl="0" indent="-342900" algn="l" defTabSz="8093075" rtl="0" eaLnBrk="1" fontAlgn="auto" latinLnBrk="0" hangingPunct="1">
              <a:lnSpc>
                <a:spcPct val="100000"/>
              </a:lnSpc>
              <a:spcBef>
                <a:spcPct val="20000"/>
              </a:spcBef>
              <a:spcAft>
                <a:spcPts val="0"/>
              </a:spcAft>
              <a:buClrTx/>
              <a:buSzTx/>
              <a:buFontTx/>
              <a:buNone/>
              <a:tabLst>
                <a:tab pos="4484688" algn="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キュリー（</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 Curie</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3</a:t>
            </a:r>
          </a:p>
          <a:p>
            <a:pPr marL="342900" marR="0" lvl="0" indent="-342900" algn="l" defTabSz="8093075" rtl="0" eaLnBrk="1" fontAlgn="auto" latinLnBrk="0" hangingPunct="1">
              <a:lnSpc>
                <a:spcPct val="100000"/>
              </a:lnSpc>
              <a:spcBef>
                <a:spcPct val="20000"/>
              </a:spcBef>
              <a:spcAft>
                <a:spcPts val="0"/>
              </a:spcAft>
              <a:buClrTx/>
              <a:buSzTx/>
              <a:buFontTx/>
              <a:buNone/>
              <a:tabLst>
                <a:tab pos="4484688" algn="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ラザフォード（</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 Rutherford</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3</a:t>
            </a:r>
          </a:p>
          <a:p>
            <a:pPr marL="342900" marR="0" lvl="0" indent="-342900" algn="l" defTabSz="8093075" rtl="0" eaLnBrk="1" fontAlgn="auto" latinLnBrk="0" hangingPunct="1">
              <a:lnSpc>
                <a:spcPct val="100000"/>
              </a:lnSpc>
              <a:spcBef>
                <a:spcPct val="20000"/>
              </a:spcBef>
              <a:spcAft>
                <a:spcPts val="0"/>
              </a:spcAft>
              <a:buClrTx/>
              <a:buSzTx/>
              <a:buFontTx/>
              <a:buNone/>
              <a:tabLst>
                <a:tab pos="4484688" algn="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アインシュタイン（</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 Einstein</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3</a:t>
            </a:r>
          </a:p>
        </p:txBody>
      </p:sp>
    </p:spTree>
    <p:extLst>
      <p:ext uri="{BB962C8B-B14F-4D97-AF65-F5344CB8AC3E}">
        <p14:creationId xmlns:p14="http://schemas.microsoft.com/office/powerpoint/2010/main" val="60083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mich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42875"/>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5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pPr eaLnBrk="1" hangingPunct="1">
              <a:defRPr/>
            </a:pPr>
            <a:r>
              <a:rPr lang="ja-JP" altLang="en-US" dirty="0"/>
              <a:t>三冠王</a:t>
            </a:r>
          </a:p>
        </p:txBody>
      </p:sp>
      <p:sp>
        <p:nvSpPr>
          <p:cNvPr id="2" name="コンテンツ プレースホルダー 1"/>
          <p:cNvSpPr>
            <a:spLocks noGrp="1"/>
          </p:cNvSpPr>
          <p:nvPr>
            <p:ph idx="1"/>
          </p:nvPr>
        </p:nvSpPr>
        <p:spPr>
          <a:xfrm>
            <a:off x="457200" y="1295400"/>
            <a:ext cx="8229600" cy="4525963"/>
          </a:xfrm>
        </p:spPr>
        <p:txBody>
          <a:bodyPr/>
          <a:lstStyle/>
          <a:p>
            <a:pPr>
              <a:buFont typeface="Wingdings" panose="05000000000000000000" pitchFamily="2" charset="2"/>
              <a:buChar char="v"/>
            </a:pPr>
            <a:r>
              <a:rPr lang="ja-JP" altLang="en-US" dirty="0">
                <a:solidFill>
                  <a:srgbClr val="C00000"/>
                </a:solidFill>
              </a:rPr>
              <a:t>科学における三冠王とは何ですか</a:t>
            </a:r>
            <a:endParaRPr lang="en-US" altLang="ja-JP" dirty="0">
              <a:solidFill>
                <a:srgbClr val="C00000"/>
              </a:solidFill>
            </a:endParaRPr>
          </a:p>
          <a:p>
            <a:pPr lvl="0">
              <a:buFont typeface="Wingdings" panose="05000000000000000000" pitchFamily="2" charset="2"/>
              <a:buChar char="ü"/>
              <a:defRPr/>
            </a:pPr>
            <a:endParaRPr lang="en-US" altLang="ja-JP" dirty="0">
              <a:solidFill>
                <a:prstClr val="black"/>
              </a:solidFill>
            </a:endParaRPr>
          </a:p>
          <a:p>
            <a:pPr lvl="0">
              <a:buFont typeface="Wingdings" panose="05000000000000000000" pitchFamily="2" charset="2"/>
              <a:buChar char="ü"/>
              <a:defRPr/>
            </a:pPr>
            <a:r>
              <a:rPr lang="ja-JP" altLang="en-US" dirty="0">
                <a:solidFill>
                  <a:prstClr val="black"/>
                </a:solidFill>
              </a:rPr>
              <a:t>科学における記録などに名前が残る</a:t>
            </a: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1</a:t>
            </a:r>
            <a:r>
              <a:rPr lang="ja-JP" altLang="en-US" sz="2200" dirty="0">
                <a:solidFill>
                  <a:prstClr val="black"/>
                </a:solidFill>
              </a:rPr>
              <a:t>）受賞：ノーベル賞</a:t>
            </a: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2</a:t>
            </a:r>
            <a:r>
              <a:rPr lang="ja-JP" altLang="en-US" sz="2200" dirty="0">
                <a:solidFill>
                  <a:prstClr val="black"/>
                </a:solidFill>
              </a:rPr>
              <a:t>）式や反応，法則名</a:t>
            </a: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3</a:t>
            </a:r>
            <a:r>
              <a:rPr lang="ja-JP" altLang="en-US" sz="2200" dirty="0">
                <a:solidFill>
                  <a:prstClr val="black"/>
                </a:solidFill>
              </a:rPr>
              <a:t>）単位名</a:t>
            </a:r>
            <a:endParaRPr lang="en-US" altLang="ja-JP" sz="2200" dirty="0">
              <a:solidFill>
                <a:prstClr val="black"/>
              </a:solidFill>
            </a:endParaRP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4</a:t>
            </a:r>
            <a:r>
              <a:rPr lang="ja-JP" altLang="en-US" sz="2200" dirty="0">
                <a:solidFill>
                  <a:prstClr val="black"/>
                </a:solidFill>
              </a:rPr>
              <a:t>）学会・学術雑誌名</a:t>
            </a:r>
          </a:p>
          <a:p>
            <a:pPr marL="0" lvl="0" indent="0">
              <a:buNone/>
              <a:defRPr/>
            </a:pPr>
            <a:r>
              <a:rPr lang="en-US" altLang="ja-JP" sz="2200" dirty="0">
                <a:solidFill>
                  <a:prstClr val="black"/>
                </a:solidFill>
              </a:rPr>
              <a:t>	</a:t>
            </a:r>
            <a:r>
              <a:rPr lang="ja-JP" altLang="en-US" sz="2200" dirty="0">
                <a:solidFill>
                  <a:prstClr val="black"/>
                </a:solidFill>
              </a:rPr>
              <a:t>（</a:t>
            </a:r>
            <a:r>
              <a:rPr lang="en-US" altLang="ja-JP" sz="2200" dirty="0">
                <a:solidFill>
                  <a:prstClr val="black"/>
                </a:solidFill>
              </a:rPr>
              <a:t>5</a:t>
            </a:r>
            <a:r>
              <a:rPr lang="ja-JP" altLang="en-US" sz="2200" dirty="0">
                <a:solidFill>
                  <a:prstClr val="black"/>
                </a:solidFill>
              </a:rPr>
              <a:t>）形容詞がある</a:t>
            </a:r>
            <a:endParaRPr lang="en-US" altLang="ja-JP" sz="2200" dirty="0">
              <a:solidFill>
                <a:prstClr val="black"/>
              </a:solidFill>
            </a:endParaRPr>
          </a:p>
          <a:p>
            <a:pPr marL="0" lvl="0" indent="0">
              <a:buNone/>
              <a:defRPr/>
            </a:pPr>
            <a:endParaRPr lang="en-US" altLang="ja-JP" sz="2200" dirty="0">
              <a:solidFill>
                <a:prstClr val="black"/>
              </a:solidFill>
            </a:endParaRPr>
          </a:p>
          <a:p>
            <a:pPr>
              <a:buFont typeface="Wingdings" panose="05000000000000000000" pitchFamily="2" charset="2"/>
              <a:buChar char="v"/>
              <a:defRPr/>
            </a:pPr>
            <a:r>
              <a:rPr lang="ja-JP" altLang="en-US" dirty="0">
                <a:solidFill>
                  <a:prstClr val="black"/>
                </a:solidFill>
              </a:rPr>
              <a:t>科学における</a:t>
            </a:r>
            <a:r>
              <a:rPr lang="ja-JP" altLang="en-US" dirty="0"/>
              <a:t>三冠王はだれですか</a:t>
            </a:r>
            <a:endParaRPr lang="en-US" altLang="ja-JP" dirty="0"/>
          </a:p>
          <a:p>
            <a:pPr>
              <a:buFont typeface="Wingdings" panose="05000000000000000000" pitchFamily="2" charset="2"/>
              <a:buChar char="v"/>
              <a:defRPr/>
            </a:pPr>
            <a:r>
              <a:rPr lang="ja-JP" altLang="en-US" dirty="0">
                <a:solidFill>
                  <a:srgbClr val="C00000"/>
                </a:solidFill>
              </a:rPr>
              <a:t>科学における五冠王はだれですか</a:t>
            </a:r>
          </a:p>
        </p:txBody>
      </p:sp>
      <p:grpSp>
        <p:nvGrpSpPr>
          <p:cNvPr id="4" name="グループ化 3"/>
          <p:cNvGrpSpPr/>
          <p:nvPr/>
        </p:nvGrpSpPr>
        <p:grpSpPr>
          <a:xfrm>
            <a:off x="558799" y="2628900"/>
            <a:ext cx="8051012" cy="2781300"/>
            <a:chOff x="558799" y="2628900"/>
            <a:chExt cx="8051012" cy="2781300"/>
          </a:xfrm>
        </p:grpSpPr>
        <p:sp>
          <p:nvSpPr>
            <p:cNvPr id="6" name="Rectangle 4"/>
            <p:cNvSpPr>
              <a:spLocks noChangeArrowheads="1"/>
            </p:cNvSpPr>
            <p:nvPr/>
          </p:nvSpPr>
          <p:spPr bwMode="auto">
            <a:xfrm>
              <a:off x="558799" y="2628900"/>
              <a:ext cx="6450811" cy="2781300"/>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lstStyle/>
            <a:p>
              <a:pPr marL="342900" marR="0" lvl="0" indent="-342900" algn="l" defTabSz="8093075"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1</a:t>
              </a: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1932</a:t>
              </a: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年ノーベル化学賞</a:t>
              </a:r>
            </a:p>
            <a:p>
              <a:pPr marL="342900" marR="0" lvl="0" indent="-342900" algn="l" defTabSz="8093075"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2</a:t>
              </a: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）ラングミュア式・ラングミュア＝ブロジェット膜・ルイス＝ラングミュアの理論</a:t>
              </a:r>
            </a:p>
            <a:p>
              <a:pPr marL="342900" marR="0" lvl="0" indent="-342900" algn="l" defTabSz="8093075"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3</a:t>
              </a: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a:t>
              </a:r>
              <a:r>
                <a:rPr kumimoji="1" lang="en-US" altLang="ja-JP" sz="2200" b="0" i="0" u="none" strike="noStrike" kern="1200" cap="none" spc="0" normalizeH="0" baseline="0" noProof="0" dirty="0" err="1">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langmuir</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 = 1×10</a:t>
              </a:r>
              <a:r>
                <a:rPr kumimoji="1" lang="en-US" altLang="ja-JP" sz="2200" b="0" i="0" u="none" strike="noStrike" kern="1200" cap="none" spc="0" normalizeH="0" baseline="3000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-6</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 </a:t>
              </a:r>
              <a:r>
                <a:rPr kumimoji="1" lang="en-US" altLang="ja-JP" sz="2200" b="0" i="0" u="none" strike="noStrike" kern="1200" cap="none" spc="0" normalizeH="0" baseline="0" noProof="0" dirty="0" err="1">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torr</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 s</a:t>
              </a: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（露出の単位）</a:t>
              </a:r>
            </a:p>
            <a:p>
              <a:pPr marL="342900" marR="0" lvl="0" indent="-342900" algn="l" defTabSz="8093075"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4</a:t>
              </a: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Langmuir</a:t>
              </a: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（アメリカ化学会の雑誌）</a:t>
              </a:r>
            </a:p>
            <a:p>
              <a:pPr marL="342900" marR="0" lvl="0" indent="-342900" algn="l" defTabSz="8093075"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5</a:t>
              </a: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a:t>
              </a:r>
              <a:r>
                <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Langmuirian</a:t>
              </a:r>
              <a:r>
                <a:rPr kumimoji="1" lang="ja-JP" alt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rPr>
                <a:t>（形容詞）</a:t>
              </a:r>
              <a:endParaRPr kumimoji="1" lang="en-US" altLang="ja-JP"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endParaRPr>
            </a:p>
          </p:txBody>
        </p:sp>
        <p:pic>
          <p:nvPicPr>
            <p:cNvPr id="7" name="Picture 5" descr="langmuir">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611" y="2632392"/>
              <a:ext cx="1600200" cy="226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4521200" y="4826000"/>
              <a:ext cx="4088611" cy="584200"/>
            </a:xfrm>
            <a:prstGeom prst="rect">
              <a:avLst/>
            </a:prstGeom>
            <a:solidFill>
              <a:srgbClr val="C00000"/>
            </a:solidFill>
          </p:spPr>
          <p:txBody>
            <a:bodyPr wrap="square" anchor="ctr" anchorCtr="0">
              <a:noAutofit/>
            </a:bodyPr>
            <a:lstStyle/>
            <a:p>
              <a:pPr marL="342900" marR="0" lvl="0" indent="-342900" algn="ctr" defTabSz="8093075"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Irvin Langmuir</a:t>
              </a: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r>
                <a:rPr kumimoji="1" lang="en-US" altLang="ja-JP"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1881-1957</a:t>
              </a: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61057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p:txBody>
          <a:bodyPr/>
          <a:lstStyle/>
          <a:p>
            <a:pPr eaLnBrk="1" hangingPunct="1">
              <a:defRPr/>
            </a:pPr>
            <a:r>
              <a:rPr lang="ja-JP" altLang="en-US" dirty="0"/>
              <a:t>第</a:t>
            </a:r>
            <a:r>
              <a:rPr lang="en-US" altLang="ja-JP" dirty="0"/>
              <a:t>5</a:t>
            </a:r>
            <a:r>
              <a:rPr lang="ja-JP" altLang="en-US" dirty="0"/>
              <a:t>回ソルベー会議（</a:t>
            </a:r>
            <a:r>
              <a:rPr lang="en-US" altLang="ja-JP" dirty="0"/>
              <a:t>1927</a:t>
            </a:r>
            <a:r>
              <a:rPr lang="ja-JP" altLang="en-US" dirty="0"/>
              <a:t>年）</a:t>
            </a:r>
            <a:br>
              <a:rPr lang="en-US" altLang="ja-JP" dirty="0"/>
            </a:br>
            <a:endParaRPr lang="ja-JP" altLang="en-US" dirty="0"/>
          </a:p>
        </p:txBody>
      </p:sp>
      <p:sp>
        <p:nvSpPr>
          <p:cNvPr id="1030147" name="Rectangle 3"/>
          <p:cNvSpPr>
            <a:spLocks noGrp="1" noChangeArrowheads="1"/>
          </p:cNvSpPr>
          <p:nvPr>
            <p:ph type="body" idx="1"/>
          </p:nvPr>
        </p:nvSpPr>
        <p:spPr>
          <a:xfrm>
            <a:off x="358775" y="5716588"/>
            <a:ext cx="8456613" cy="790575"/>
          </a:xfrm>
        </p:spPr>
        <p:txBody>
          <a:bodyPr/>
          <a:lstStyle/>
          <a:p>
            <a:pPr eaLnBrk="1" hangingPunct="1">
              <a:buFont typeface="Wingdings" panose="05000000000000000000" pitchFamily="2" charset="2"/>
              <a:buChar char="ü"/>
              <a:defRPr/>
            </a:pPr>
            <a:r>
              <a:rPr lang="ja-JP" altLang="en-US" sz="1800" dirty="0"/>
              <a:t>ソルベーとネルンスト（電気化学平衡に関するネルンストの式）が主催</a:t>
            </a:r>
            <a:r>
              <a:rPr lang="en-US" altLang="ja-JP" sz="1800" dirty="0"/>
              <a:t>/</a:t>
            </a:r>
            <a:r>
              <a:rPr lang="ja-JP" altLang="en-US" sz="1800" dirty="0"/>
              <a:t>ラングミュアはネルンストの弟子</a:t>
            </a:r>
            <a:r>
              <a:rPr lang="en-US" altLang="ja-JP" sz="1800" dirty="0"/>
              <a:t>/</a:t>
            </a:r>
            <a:r>
              <a:rPr lang="ja-JP" altLang="en-US" sz="1800" dirty="0"/>
              <a:t>ルイス－ラングミュアの四面体型原子模型</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36613"/>
            <a:ext cx="7848600" cy="475773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Lst>
        </p:spPr>
      </p:pic>
      <p:sp>
        <p:nvSpPr>
          <p:cNvPr id="1030149" name="Text Box 5"/>
          <p:cNvSpPr txBox="1">
            <a:spLocks noChangeArrowheads="1"/>
          </p:cNvSpPr>
          <p:nvPr/>
        </p:nvSpPr>
        <p:spPr bwMode="auto">
          <a:xfrm rot="21600000">
            <a:off x="1773986" y="2131011"/>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a:t>
            </a:r>
          </a:p>
        </p:txBody>
      </p:sp>
      <p:sp>
        <p:nvSpPr>
          <p:cNvPr id="1030150" name="Text Box 6"/>
          <p:cNvSpPr txBox="1">
            <a:spLocks noChangeArrowheads="1"/>
          </p:cNvSpPr>
          <p:nvPr/>
        </p:nvSpPr>
        <p:spPr bwMode="auto">
          <a:xfrm rot="21600000">
            <a:off x="2326436" y="2275473"/>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a:t>
            </a:r>
          </a:p>
        </p:txBody>
      </p:sp>
      <p:sp>
        <p:nvSpPr>
          <p:cNvPr id="1030151" name="Text Box 7"/>
          <p:cNvSpPr txBox="1">
            <a:spLocks noChangeArrowheads="1"/>
          </p:cNvSpPr>
          <p:nvPr/>
        </p:nvSpPr>
        <p:spPr bwMode="auto">
          <a:xfrm rot="21600000">
            <a:off x="2975723" y="2348498"/>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3</a:t>
            </a:r>
          </a:p>
        </p:txBody>
      </p:sp>
      <p:sp>
        <p:nvSpPr>
          <p:cNvPr id="1030152" name="Text Box 8"/>
          <p:cNvSpPr txBox="1">
            <a:spLocks noChangeArrowheads="1"/>
          </p:cNvSpPr>
          <p:nvPr/>
        </p:nvSpPr>
        <p:spPr bwMode="auto">
          <a:xfrm rot="21600000">
            <a:off x="3623423" y="2346911"/>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4</a:t>
            </a:r>
          </a:p>
        </p:txBody>
      </p:sp>
      <p:sp>
        <p:nvSpPr>
          <p:cNvPr id="1030153" name="Text Box 9"/>
          <p:cNvSpPr txBox="1">
            <a:spLocks noChangeArrowheads="1"/>
          </p:cNvSpPr>
          <p:nvPr/>
        </p:nvSpPr>
        <p:spPr bwMode="auto">
          <a:xfrm rot="21600000">
            <a:off x="4006011" y="1988136"/>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5</a:t>
            </a:r>
          </a:p>
        </p:txBody>
      </p:sp>
      <p:sp>
        <p:nvSpPr>
          <p:cNvPr id="1030154" name="Text Box 10"/>
          <p:cNvSpPr txBox="1">
            <a:spLocks noChangeArrowheads="1"/>
          </p:cNvSpPr>
          <p:nvPr/>
        </p:nvSpPr>
        <p:spPr bwMode="auto">
          <a:xfrm rot="21600000">
            <a:off x="4558461" y="2348498"/>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6</a:t>
            </a:r>
          </a:p>
        </p:txBody>
      </p:sp>
      <p:sp>
        <p:nvSpPr>
          <p:cNvPr id="1030155" name="Text Box 11"/>
          <p:cNvSpPr txBox="1">
            <a:spLocks noChangeArrowheads="1"/>
          </p:cNvSpPr>
          <p:nvPr/>
        </p:nvSpPr>
        <p:spPr bwMode="auto">
          <a:xfrm rot="21600000">
            <a:off x="5215686" y="2370723"/>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7</a:t>
            </a:r>
          </a:p>
        </p:txBody>
      </p:sp>
      <p:sp>
        <p:nvSpPr>
          <p:cNvPr id="1030156" name="Text Box 12"/>
          <p:cNvSpPr txBox="1">
            <a:spLocks noChangeArrowheads="1"/>
          </p:cNvSpPr>
          <p:nvPr/>
        </p:nvSpPr>
        <p:spPr bwMode="auto">
          <a:xfrm rot="21600000">
            <a:off x="7085180" y="2996198"/>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28</a:t>
            </a:r>
          </a:p>
        </p:txBody>
      </p:sp>
      <p:sp>
        <p:nvSpPr>
          <p:cNvPr id="1030157" name="Text Box 13"/>
          <p:cNvSpPr txBox="1">
            <a:spLocks noChangeArrowheads="1"/>
          </p:cNvSpPr>
          <p:nvPr/>
        </p:nvSpPr>
        <p:spPr bwMode="auto">
          <a:xfrm rot="21600000">
            <a:off x="5784011" y="2370723"/>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8</a:t>
            </a:r>
          </a:p>
        </p:txBody>
      </p:sp>
      <p:sp>
        <p:nvSpPr>
          <p:cNvPr id="1030158" name="Text Box 14"/>
          <p:cNvSpPr txBox="1">
            <a:spLocks noChangeArrowheads="1"/>
          </p:cNvSpPr>
          <p:nvPr/>
        </p:nvSpPr>
        <p:spPr bwMode="auto">
          <a:xfrm rot="21600000">
            <a:off x="6576173" y="2204036"/>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9</a:t>
            </a:r>
          </a:p>
        </p:txBody>
      </p:sp>
      <p:sp>
        <p:nvSpPr>
          <p:cNvPr id="1030159" name="Text Box 15"/>
          <p:cNvSpPr txBox="1">
            <a:spLocks noChangeArrowheads="1"/>
          </p:cNvSpPr>
          <p:nvPr/>
        </p:nvSpPr>
        <p:spPr bwMode="auto">
          <a:xfrm rot="21600000">
            <a:off x="6724818" y="1556336"/>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10</a:t>
            </a:r>
          </a:p>
        </p:txBody>
      </p:sp>
      <p:sp>
        <p:nvSpPr>
          <p:cNvPr id="1030160" name="Text Box 16"/>
          <p:cNvSpPr txBox="1">
            <a:spLocks noChangeArrowheads="1"/>
          </p:cNvSpPr>
          <p:nvPr/>
        </p:nvSpPr>
        <p:spPr bwMode="auto">
          <a:xfrm rot="21600000">
            <a:off x="7372518" y="2204036"/>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11</a:t>
            </a:r>
          </a:p>
        </p:txBody>
      </p:sp>
      <p:sp>
        <p:nvSpPr>
          <p:cNvPr id="1030161" name="Text Box 17"/>
          <p:cNvSpPr txBox="1">
            <a:spLocks noChangeArrowheads="1"/>
          </p:cNvSpPr>
          <p:nvPr/>
        </p:nvSpPr>
        <p:spPr bwMode="auto">
          <a:xfrm rot="21600000">
            <a:off x="747880" y="2945398"/>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12</a:t>
            </a:r>
          </a:p>
        </p:txBody>
      </p:sp>
      <p:sp>
        <p:nvSpPr>
          <p:cNvPr id="1030162" name="Text Box 18"/>
          <p:cNvSpPr txBox="1">
            <a:spLocks noChangeArrowheads="1"/>
          </p:cNvSpPr>
          <p:nvPr/>
        </p:nvSpPr>
        <p:spPr bwMode="auto">
          <a:xfrm rot="21600000">
            <a:off x="1035218" y="3162886"/>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13</a:t>
            </a:r>
          </a:p>
        </p:txBody>
      </p:sp>
      <p:sp>
        <p:nvSpPr>
          <p:cNvPr id="1030163" name="Text Box 19"/>
          <p:cNvSpPr txBox="1">
            <a:spLocks noChangeArrowheads="1"/>
          </p:cNvSpPr>
          <p:nvPr/>
        </p:nvSpPr>
        <p:spPr bwMode="auto">
          <a:xfrm rot="21600000">
            <a:off x="1611480" y="3067636"/>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14</a:t>
            </a:r>
          </a:p>
        </p:txBody>
      </p:sp>
      <p:sp>
        <p:nvSpPr>
          <p:cNvPr id="1030164" name="Text Box 20"/>
          <p:cNvSpPr txBox="1">
            <a:spLocks noChangeArrowheads="1"/>
          </p:cNvSpPr>
          <p:nvPr/>
        </p:nvSpPr>
        <p:spPr bwMode="auto">
          <a:xfrm rot="21600000">
            <a:off x="2692568" y="3161298"/>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17</a:t>
            </a:r>
          </a:p>
        </p:txBody>
      </p:sp>
      <p:sp>
        <p:nvSpPr>
          <p:cNvPr id="1030165" name="Text Box 21"/>
          <p:cNvSpPr txBox="1">
            <a:spLocks noChangeArrowheads="1"/>
          </p:cNvSpPr>
          <p:nvPr/>
        </p:nvSpPr>
        <p:spPr bwMode="auto">
          <a:xfrm rot="21600000">
            <a:off x="2403643" y="2851736"/>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16</a:t>
            </a:r>
          </a:p>
        </p:txBody>
      </p:sp>
      <p:sp>
        <p:nvSpPr>
          <p:cNvPr id="1030166" name="Text Box 22"/>
          <p:cNvSpPr txBox="1">
            <a:spLocks noChangeArrowheads="1"/>
          </p:cNvSpPr>
          <p:nvPr/>
        </p:nvSpPr>
        <p:spPr bwMode="auto">
          <a:xfrm rot="21600000">
            <a:off x="3772068" y="3162886"/>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19</a:t>
            </a:r>
          </a:p>
        </p:txBody>
      </p:sp>
      <p:sp>
        <p:nvSpPr>
          <p:cNvPr id="1030167" name="Text Box 23"/>
          <p:cNvSpPr txBox="1">
            <a:spLocks noChangeArrowheads="1"/>
          </p:cNvSpPr>
          <p:nvPr/>
        </p:nvSpPr>
        <p:spPr bwMode="auto">
          <a:xfrm rot="21600000">
            <a:off x="4059405" y="2923173"/>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20</a:t>
            </a:r>
          </a:p>
        </p:txBody>
      </p:sp>
      <p:sp>
        <p:nvSpPr>
          <p:cNvPr id="1030168" name="Text Box 24"/>
          <p:cNvSpPr txBox="1">
            <a:spLocks noChangeArrowheads="1"/>
          </p:cNvSpPr>
          <p:nvPr/>
        </p:nvSpPr>
        <p:spPr bwMode="auto">
          <a:xfrm rot="21600000">
            <a:off x="4924593" y="2804111"/>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22</a:t>
            </a:r>
          </a:p>
        </p:txBody>
      </p:sp>
      <p:sp>
        <p:nvSpPr>
          <p:cNvPr id="1030169" name="Text Box 25"/>
          <p:cNvSpPr txBox="1">
            <a:spLocks noChangeArrowheads="1"/>
          </p:cNvSpPr>
          <p:nvPr/>
        </p:nvSpPr>
        <p:spPr bwMode="auto">
          <a:xfrm rot="21600000">
            <a:off x="6067593" y="3235911"/>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25</a:t>
            </a:r>
          </a:p>
        </p:txBody>
      </p:sp>
      <p:sp>
        <p:nvSpPr>
          <p:cNvPr id="1030171" name="Text Box 27"/>
          <p:cNvSpPr txBox="1">
            <a:spLocks noChangeArrowheads="1"/>
          </p:cNvSpPr>
          <p:nvPr/>
        </p:nvSpPr>
        <p:spPr bwMode="auto">
          <a:xfrm rot="21600000">
            <a:off x="6364455" y="2996198"/>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26</a:t>
            </a:r>
          </a:p>
        </p:txBody>
      </p:sp>
      <p:sp>
        <p:nvSpPr>
          <p:cNvPr id="1030172" name="Text Box 28"/>
          <p:cNvSpPr txBox="1">
            <a:spLocks noChangeArrowheads="1"/>
          </p:cNvSpPr>
          <p:nvPr/>
        </p:nvSpPr>
        <p:spPr bwMode="auto">
          <a:xfrm rot="21600000">
            <a:off x="3340268" y="2996198"/>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18</a:t>
            </a:r>
          </a:p>
        </p:txBody>
      </p:sp>
      <p:sp>
        <p:nvSpPr>
          <p:cNvPr id="1030173" name="Text Box 29"/>
          <p:cNvSpPr txBox="1">
            <a:spLocks noChangeArrowheads="1"/>
          </p:cNvSpPr>
          <p:nvPr/>
        </p:nvSpPr>
        <p:spPr bwMode="auto">
          <a:xfrm rot="21600000">
            <a:off x="4483268" y="3140661"/>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21</a:t>
            </a:r>
          </a:p>
        </p:txBody>
      </p:sp>
      <p:sp>
        <p:nvSpPr>
          <p:cNvPr id="1030174" name="Text Box 30"/>
          <p:cNvSpPr txBox="1">
            <a:spLocks noChangeArrowheads="1"/>
          </p:cNvSpPr>
          <p:nvPr/>
        </p:nvSpPr>
        <p:spPr bwMode="auto">
          <a:xfrm rot="21600000">
            <a:off x="5284955" y="3140661"/>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23</a:t>
            </a:r>
          </a:p>
        </p:txBody>
      </p:sp>
      <p:sp>
        <p:nvSpPr>
          <p:cNvPr id="1030175" name="Text Box 31"/>
          <p:cNvSpPr txBox="1">
            <a:spLocks noChangeArrowheads="1"/>
          </p:cNvSpPr>
          <p:nvPr/>
        </p:nvSpPr>
        <p:spPr bwMode="auto">
          <a:xfrm rot="21600000">
            <a:off x="5643730" y="2875548"/>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24</a:t>
            </a:r>
          </a:p>
        </p:txBody>
      </p:sp>
      <p:sp>
        <p:nvSpPr>
          <p:cNvPr id="1030176" name="Text Box 32"/>
          <p:cNvSpPr txBox="1">
            <a:spLocks noChangeArrowheads="1"/>
          </p:cNvSpPr>
          <p:nvPr/>
        </p:nvSpPr>
        <p:spPr bwMode="auto">
          <a:xfrm rot="21600000">
            <a:off x="6747043" y="3162886"/>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27</a:t>
            </a:r>
          </a:p>
        </p:txBody>
      </p:sp>
      <p:sp>
        <p:nvSpPr>
          <p:cNvPr id="1030177" name="Text Box 33"/>
          <p:cNvSpPr txBox="1">
            <a:spLocks noChangeArrowheads="1"/>
          </p:cNvSpPr>
          <p:nvPr/>
        </p:nvSpPr>
        <p:spPr bwMode="auto">
          <a:xfrm rot="21600000">
            <a:off x="7539205" y="3307348"/>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29</a:t>
            </a:r>
          </a:p>
        </p:txBody>
      </p:sp>
      <p:sp>
        <p:nvSpPr>
          <p:cNvPr id="1030178" name="Text Box 34"/>
          <p:cNvSpPr txBox="1">
            <a:spLocks noChangeArrowheads="1"/>
          </p:cNvSpPr>
          <p:nvPr/>
        </p:nvSpPr>
        <p:spPr bwMode="auto">
          <a:xfrm rot="21600000">
            <a:off x="2138530" y="3283536"/>
            <a:ext cx="4251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小塚ゴシック Pro M" pitchFamily="34" charset="-128"/>
                <a:ea typeface="小塚ゴシック Pro M" pitchFamily="34" charset="-128"/>
                <a:cs typeface="+mn-cs"/>
              </a:rPr>
              <a:t>15</a:t>
            </a:r>
          </a:p>
        </p:txBody>
      </p:sp>
    </p:spTree>
    <p:extLst>
      <p:ext uri="{BB962C8B-B14F-4D97-AF65-F5344CB8AC3E}">
        <p14:creationId xmlns:p14="http://schemas.microsoft.com/office/powerpoint/2010/main" val="125103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eaLnBrk="1" hangingPunct="1">
              <a:defRPr/>
            </a:pPr>
            <a:r>
              <a:rPr lang="ja-JP" altLang="en-US"/>
              <a:t>おぼえておいてほしいこと</a:t>
            </a:r>
          </a:p>
        </p:txBody>
      </p:sp>
      <p:sp>
        <p:nvSpPr>
          <p:cNvPr id="623619" name="Rectangle 3"/>
          <p:cNvSpPr>
            <a:spLocks noGrp="1" noChangeArrowheads="1"/>
          </p:cNvSpPr>
          <p:nvPr>
            <p:ph type="body" idx="1"/>
          </p:nvPr>
        </p:nvSpPr>
        <p:spPr>
          <a:xfrm>
            <a:off x="269143" y="908720"/>
            <a:ext cx="8605713" cy="5399088"/>
          </a:xfrm>
        </p:spPr>
        <p:txBody>
          <a:bodyPr/>
          <a:lstStyle/>
          <a:p>
            <a:pPr marL="450850" indent="-450850" algn="just">
              <a:lnSpc>
                <a:spcPct val="120000"/>
              </a:lnSpc>
              <a:spcBef>
                <a:spcPct val="0"/>
              </a:spcBef>
              <a:spcAft>
                <a:spcPct val="60000"/>
              </a:spcAft>
              <a:defRPr/>
            </a:pPr>
            <a:r>
              <a:rPr lang="ja-JP" altLang="en-US" dirty="0">
                <a:solidFill>
                  <a:srgbClr val="C00000"/>
                </a:solidFill>
                <a:effectLst/>
              </a:rPr>
              <a:t>■</a:t>
            </a:r>
            <a:r>
              <a:rPr lang="en-US" altLang="ja-JP" dirty="0">
                <a:solidFill>
                  <a:srgbClr val="C00000"/>
                </a:solidFill>
                <a:effectLst/>
              </a:rPr>
              <a:t>	</a:t>
            </a:r>
            <a:r>
              <a:rPr lang="ja-JP" altLang="en-US" dirty="0">
                <a:solidFill>
                  <a:srgbClr val="C00000"/>
                </a:solidFill>
                <a:effectLst/>
              </a:rPr>
              <a:t>知識はえられません： 科学そのものは教えませんので，知識をえることを期待しないでください．</a:t>
            </a:r>
          </a:p>
          <a:p>
            <a:pPr marL="450850" indent="-450850" algn="just" eaLnBrk="1" hangingPunct="1">
              <a:lnSpc>
                <a:spcPct val="120000"/>
              </a:lnSpc>
              <a:spcBef>
                <a:spcPct val="0"/>
              </a:spcBef>
              <a:spcAft>
                <a:spcPct val="60000"/>
              </a:spcAft>
              <a:defRPr/>
            </a:pPr>
            <a:r>
              <a:rPr lang="ja-JP" altLang="en-US" dirty="0">
                <a:solidFill>
                  <a:srgbClr val="C00000"/>
                </a:solidFill>
                <a:effectLst/>
              </a:rPr>
              <a:t>■</a:t>
            </a:r>
            <a:r>
              <a:rPr lang="en-US" altLang="ja-JP" dirty="0">
                <a:solidFill>
                  <a:srgbClr val="C00000"/>
                </a:solidFill>
                <a:effectLst/>
              </a:rPr>
              <a:t>	</a:t>
            </a:r>
            <a:r>
              <a:rPr lang="ja-JP" altLang="en-US" dirty="0">
                <a:solidFill>
                  <a:srgbClr val="C00000"/>
                </a:solidFill>
                <a:effectLst/>
              </a:rPr>
              <a:t>じぶんで考える</a:t>
            </a:r>
            <a:r>
              <a:rPr lang="ja-JP" altLang="en-US" dirty="0">
                <a:effectLst/>
              </a:rPr>
              <a:t>：　じぶんで考えるためのヒントをしめします</a:t>
            </a:r>
          </a:p>
          <a:p>
            <a:pPr marL="450850" indent="-450850" algn="just" eaLnBrk="1" hangingPunct="1">
              <a:lnSpc>
                <a:spcPct val="120000"/>
              </a:lnSpc>
              <a:spcBef>
                <a:spcPct val="0"/>
              </a:spcBef>
              <a:spcAft>
                <a:spcPct val="60000"/>
              </a:spcAft>
              <a:defRPr/>
            </a:pPr>
            <a:r>
              <a:rPr lang="ja-JP" altLang="en-US" dirty="0">
                <a:solidFill>
                  <a:srgbClr val="C00000"/>
                </a:solidFill>
                <a:effectLst/>
              </a:rPr>
              <a:t>■	柔軟な考えを</a:t>
            </a:r>
            <a:r>
              <a:rPr lang="ja-JP" altLang="en-US" dirty="0">
                <a:effectLst/>
              </a:rPr>
              <a:t>：　これまで同様の集中講義の感想を見ると「考え方，ものの見方が変わった」というものがほとんどです．変わる（変える）ことに対しての柔軟性が必要です．</a:t>
            </a:r>
          </a:p>
        </p:txBody>
      </p:sp>
    </p:spTree>
  </p:cSld>
  <p:clrMapOvr>
    <a:masterClrMapping/>
  </p:clrMapOvr>
  <p:transition>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p:txBody>
          <a:bodyPr/>
          <a:lstStyle/>
          <a:p>
            <a:pPr eaLnBrk="1" hangingPunct="1">
              <a:defRPr/>
            </a:pPr>
            <a:r>
              <a:rPr lang="ja-JP" altLang="en-US" dirty="0"/>
              <a:t>第</a:t>
            </a:r>
            <a:r>
              <a:rPr lang="en-US" altLang="ja-JP" dirty="0"/>
              <a:t>5</a:t>
            </a:r>
            <a:r>
              <a:rPr lang="ja-JP" altLang="en-US" dirty="0"/>
              <a:t>回ソルベー会議（</a:t>
            </a:r>
            <a:r>
              <a:rPr lang="en-US" altLang="ja-JP" dirty="0"/>
              <a:t>1927</a:t>
            </a:r>
            <a:r>
              <a:rPr lang="ja-JP" altLang="en-US" dirty="0"/>
              <a:t>年）</a:t>
            </a:r>
            <a:br>
              <a:rPr lang="en-US" altLang="ja-JP" dirty="0"/>
            </a:br>
            <a:endParaRPr lang="ja-JP" altLang="en-US" dirty="0"/>
          </a:p>
        </p:txBody>
      </p:sp>
      <p:sp>
        <p:nvSpPr>
          <p:cNvPr id="1030147" name="Rectangle 3"/>
          <p:cNvSpPr>
            <a:spLocks noGrp="1" noChangeArrowheads="1"/>
          </p:cNvSpPr>
          <p:nvPr>
            <p:ph type="body" idx="1"/>
          </p:nvPr>
        </p:nvSpPr>
        <p:spPr>
          <a:xfrm>
            <a:off x="358775" y="5716588"/>
            <a:ext cx="8456613" cy="790575"/>
          </a:xfrm>
        </p:spPr>
        <p:txBody>
          <a:bodyPr/>
          <a:lstStyle/>
          <a:p>
            <a:pPr eaLnBrk="1" hangingPunct="1">
              <a:buFont typeface="Wingdings" panose="05000000000000000000" pitchFamily="2" charset="2"/>
              <a:buChar char="ü"/>
              <a:defRPr/>
            </a:pPr>
            <a:r>
              <a:rPr lang="ja-JP" altLang="en-US" sz="1800" dirty="0"/>
              <a:t>ソルベーとネルンスト（電気化学平衡に関するネルンストの式）が主催</a:t>
            </a:r>
            <a:r>
              <a:rPr lang="en-US" altLang="ja-JP" sz="1800" dirty="0"/>
              <a:t>/</a:t>
            </a:r>
            <a:r>
              <a:rPr lang="ja-JP" altLang="en-US" sz="1800" dirty="0"/>
              <a:t>ラングミュアはネルンストの弟子</a:t>
            </a:r>
            <a:r>
              <a:rPr lang="en-US" altLang="ja-JP" sz="1800" dirty="0"/>
              <a:t>/</a:t>
            </a:r>
            <a:r>
              <a:rPr lang="ja-JP" altLang="en-US" sz="1800" dirty="0"/>
              <a:t>ルイス－ラングミュアの四面体型原子模型</a:t>
            </a:r>
          </a:p>
        </p:txBody>
      </p:sp>
      <p:grpSp>
        <p:nvGrpSpPr>
          <p:cNvPr id="54" name="Group 25"/>
          <p:cNvGrpSpPr>
            <a:grpSpLocks/>
          </p:cNvGrpSpPr>
          <p:nvPr/>
        </p:nvGrpSpPr>
        <p:grpSpPr bwMode="auto">
          <a:xfrm>
            <a:off x="611188" y="619125"/>
            <a:ext cx="7848600" cy="4975225"/>
            <a:chOff x="385" y="390"/>
            <a:chExt cx="4944" cy="3134"/>
          </a:xfrm>
        </p:grpSpPr>
        <p:pic>
          <p:nvPicPr>
            <p:cNvPr id="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527"/>
              <a:ext cx="4944" cy="299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Lst>
          </p:spPr>
        </p:pic>
        <p:grpSp>
          <p:nvGrpSpPr>
            <p:cNvPr id="56" name="Group 24"/>
            <p:cNvGrpSpPr>
              <a:grpSpLocks/>
            </p:cNvGrpSpPr>
            <p:nvPr/>
          </p:nvGrpSpPr>
          <p:grpSpPr bwMode="auto">
            <a:xfrm>
              <a:off x="490" y="390"/>
              <a:ext cx="4203" cy="2751"/>
              <a:chOff x="490" y="390"/>
              <a:chExt cx="4203" cy="2751"/>
            </a:xfrm>
          </p:grpSpPr>
          <p:sp>
            <p:nvSpPr>
              <p:cNvPr id="57" name="Text Box 7"/>
              <p:cNvSpPr txBox="1">
                <a:spLocks noChangeArrowheads="1"/>
              </p:cNvSpPr>
              <p:nvPr/>
            </p:nvSpPr>
            <p:spPr bwMode="auto">
              <a:xfrm rot="16200000">
                <a:off x="445" y="2493"/>
                <a:ext cx="754"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Langmuir*</a:t>
                </a:r>
              </a:p>
            </p:txBody>
          </p:sp>
          <p:sp>
            <p:nvSpPr>
              <p:cNvPr id="58" name="Text Box 8"/>
              <p:cNvSpPr txBox="1">
                <a:spLocks noChangeArrowheads="1"/>
              </p:cNvSpPr>
              <p:nvPr/>
            </p:nvSpPr>
            <p:spPr bwMode="auto">
              <a:xfrm rot="16200000">
                <a:off x="1046" y="2307"/>
                <a:ext cx="587"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err="1">
                    <a:ln>
                      <a:noFill/>
                    </a:ln>
                    <a:solidFill>
                      <a:srgbClr val="00FF00"/>
                    </a:solidFill>
                    <a:effectLst/>
                    <a:uLnTx/>
                    <a:uFillTx/>
                    <a:latin typeface="小塚ゴシック Pro M" pitchFamily="34" charset="-128"/>
                    <a:ea typeface="小塚ゴシック Pro M" pitchFamily="34" charset="-128"/>
                    <a:cs typeface="+mn-cs"/>
                  </a:rPr>
                  <a:t>Pranck</a:t>
                </a: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a:t>
                </a:r>
              </a:p>
            </p:txBody>
          </p:sp>
          <p:sp>
            <p:nvSpPr>
              <p:cNvPr id="59" name="Text Box 9"/>
              <p:cNvSpPr txBox="1">
                <a:spLocks noChangeArrowheads="1"/>
              </p:cNvSpPr>
              <p:nvPr/>
            </p:nvSpPr>
            <p:spPr bwMode="auto">
              <a:xfrm rot="16200000">
                <a:off x="1634" y="2757"/>
                <a:ext cx="555"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Curie</a:t>
                </a:r>
                <a:r>
                  <a:rPr kumimoji="1" lang="en-US" altLang="ja-JP" sz="1600" b="0" i="0" u="none"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a:t>
                </a:r>
              </a:p>
            </p:txBody>
          </p:sp>
          <p:sp>
            <p:nvSpPr>
              <p:cNvPr id="60" name="Text Box 10"/>
              <p:cNvSpPr txBox="1">
                <a:spLocks noChangeArrowheads="1"/>
              </p:cNvSpPr>
              <p:nvPr/>
            </p:nvSpPr>
            <p:spPr bwMode="auto">
              <a:xfrm rot="16200000">
                <a:off x="2003" y="2643"/>
                <a:ext cx="634"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Lorentz</a:t>
                </a:r>
                <a:r>
                  <a:rPr kumimoji="1" lang="en-US" altLang="ja-JP" sz="1600" b="0" i="0" u="none"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a:t>
                </a:r>
              </a:p>
            </p:txBody>
          </p:sp>
          <p:sp>
            <p:nvSpPr>
              <p:cNvPr id="61" name="Text Box 11"/>
              <p:cNvSpPr txBox="1">
                <a:spLocks noChangeArrowheads="1"/>
              </p:cNvSpPr>
              <p:nvPr/>
            </p:nvSpPr>
            <p:spPr bwMode="auto">
              <a:xfrm rot="16200000">
                <a:off x="2625" y="2672"/>
                <a:ext cx="659"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Einstein</a:t>
                </a:r>
                <a:r>
                  <a:rPr kumimoji="1" lang="en-US" altLang="ja-JP" sz="1600" b="0" i="0" u="none"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a:t>
                </a:r>
              </a:p>
            </p:txBody>
          </p:sp>
          <p:sp>
            <p:nvSpPr>
              <p:cNvPr id="62" name="Text Box 12"/>
              <p:cNvSpPr txBox="1">
                <a:spLocks noChangeArrowheads="1"/>
              </p:cNvSpPr>
              <p:nvPr/>
            </p:nvSpPr>
            <p:spPr bwMode="auto">
              <a:xfrm rot="16200000">
                <a:off x="3166" y="2549"/>
                <a:ext cx="669"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err="1">
                    <a:ln>
                      <a:noFill/>
                    </a:ln>
                    <a:solidFill>
                      <a:srgbClr val="FFFF00"/>
                    </a:solidFill>
                    <a:effectLst/>
                    <a:uLnTx/>
                    <a:uFillTx/>
                    <a:latin typeface="小塚ゴシック Pro M" pitchFamily="34" charset="-128"/>
                    <a:ea typeface="小塚ゴシック Pro M" pitchFamily="34" charset="-128"/>
                    <a:cs typeface="+mn-cs"/>
                  </a:rPr>
                  <a:t>Langevin</a:t>
                </a:r>
                <a:endParaRPr kumimoji="1" lang="en-US" altLang="ja-JP" sz="1600" b="0" i="0" u="sng" strike="noStrike" kern="1200" cap="none" spc="0" normalizeH="0" baseline="0" noProof="0" dirty="0">
                  <a:ln>
                    <a:noFill/>
                  </a:ln>
                  <a:solidFill>
                    <a:srgbClr val="FFFF00"/>
                  </a:solidFill>
                  <a:effectLst/>
                  <a:uLnTx/>
                  <a:uFillTx/>
                  <a:latin typeface="小塚ゴシック Pro M" pitchFamily="34" charset="-128"/>
                  <a:ea typeface="小塚ゴシック Pro M" pitchFamily="34" charset="-128"/>
                  <a:cs typeface="+mn-cs"/>
                </a:endParaRPr>
              </a:p>
            </p:txBody>
          </p:sp>
          <p:sp>
            <p:nvSpPr>
              <p:cNvPr id="63" name="Text Box 13"/>
              <p:cNvSpPr txBox="1">
                <a:spLocks noChangeArrowheads="1"/>
              </p:cNvSpPr>
              <p:nvPr/>
            </p:nvSpPr>
            <p:spPr bwMode="auto">
              <a:xfrm rot="16200000">
                <a:off x="2436" y="771"/>
                <a:ext cx="975"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err="1">
                    <a:ln>
                      <a:noFill/>
                    </a:ln>
                    <a:solidFill>
                      <a:srgbClr val="00FF00"/>
                    </a:solidFill>
                    <a:effectLst/>
                    <a:uLnTx/>
                    <a:uFillTx/>
                    <a:latin typeface="小塚ゴシック Pro M" pitchFamily="34" charset="-128"/>
                    <a:ea typeface="小塚ゴシック Pro M" pitchFamily="34" charset="-128"/>
                    <a:cs typeface="+mn-cs"/>
                  </a:rPr>
                  <a:t>Schraedinger</a:t>
                </a: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a:t>
                </a:r>
              </a:p>
            </p:txBody>
          </p:sp>
          <p:sp>
            <p:nvSpPr>
              <p:cNvPr id="64" name="Text Box 14"/>
              <p:cNvSpPr txBox="1">
                <a:spLocks noChangeArrowheads="1"/>
              </p:cNvSpPr>
              <p:nvPr/>
            </p:nvSpPr>
            <p:spPr bwMode="auto">
              <a:xfrm rot="16200000">
                <a:off x="3593" y="1027"/>
                <a:ext cx="478"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Pauli*</a:t>
                </a:r>
              </a:p>
            </p:txBody>
          </p:sp>
          <p:sp>
            <p:nvSpPr>
              <p:cNvPr id="65" name="Text Box 15"/>
              <p:cNvSpPr txBox="1">
                <a:spLocks noChangeArrowheads="1"/>
              </p:cNvSpPr>
              <p:nvPr/>
            </p:nvSpPr>
            <p:spPr bwMode="auto">
              <a:xfrm rot="16200000">
                <a:off x="3700" y="799"/>
                <a:ext cx="867"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Heisenberg*</a:t>
                </a:r>
              </a:p>
            </p:txBody>
          </p:sp>
          <p:sp>
            <p:nvSpPr>
              <p:cNvPr id="66" name="Text Box 16"/>
              <p:cNvSpPr txBox="1">
                <a:spLocks noChangeArrowheads="1"/>
              </p:cNvSpPr>
              <p:nvPr/>
            </p:nvSpPr>
            <p:spPr bwMode="auto">
              <a:xfrm rot="16200000">
                <a:off x="312" y="1940"/>
                <a:ext cx="569"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Debye*</a:t>
                </a:r>
              </a:p>
            </p:txBody>
          </p:sp>
          <p:sp>
            <p:nvSpPr>
              <p:cNvPr id="67" name="Text Box 17"/>
              <p:cNvSpPr txBox="1">
                <a:spLocks noChangeArrowheads="1"/>
              </p:cNvSpPr>
              <p:nvPr/>
            </p:nvSpPr>
            <p:spPr bwMode="auto">
              <a:xfrm rot="16200000">
                <a:off x="729" y="1404"/>
                <a:ext cx="640"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FFFF00"/>
                    </a:solidFill>
                    <a:effectLst/>
                    <a:uLnTx/>
                    <a:uFillTx/>
                    <a:latin typeface="小塚ゴシック Pro M" pitchFamily="34" charset="-128"/>
                    <a:ea typeface="小塚ゴシック Pro M" pitchFamily="34" charset="-128"/>
                    <a:cs typeface="+mn-cs"/>
                  </a:rPr>
                  <a:t>Knudsen</a:t>
                </a:r>
              </a:p>
            </p:txBody>
          </p:sp>
          <p:sp>
            <p:nvSpPr>
              <p:cNvPr id="68" name="Text Box 18"/>
              <p:cNvSpPr txBox="1">
                <a:spLocks noChangeArrowheads="1"/>
              </p:cNvSpPr>
              <p:nvPr/>
            </p:nvSpPr>
            <p:spPr bwMode="auto">
              <a:xfrm rot="16200000">
                <a:off x="1356" y="1992"/>
                <a:ext cx="537"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Bragg*</a:t>
                </a:r>
              </a:p>
            </p:txBody>
          </p:sp>
          <p:sp>
            <p:nvSpPr>
              <p:cNvPr id="69" name="Text Box 19"/>
              <p:cNvSpPr txBox="1">
                <a:spLocks noChangeArrowheads="1"/>
              </p:cNvSpPr>
              <p:nvPr/>
            </p:nvSpPr>
            <p:spPr bwMode="auto">
              <a:xfrm rot="16200000">
                <a:off x="4354" y="1982"/>
                <a:ext cx="465"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Bohr*</a:t>
                </a:r>
              </a:p>
            </p:txBody>
          </p:sp>
          <p:sp>
            <p:nvSpPr>
              <p:cNvPr id="70" name="Text Box 20"/>
              <p:cNvSpPr txBox="1">
                <a:spLocks noChangeArrowheads="1"/>
              </p:cNvSpPr>
              <p:nvPr/>
            </p:nvSpPr>
            <p:spPr bwMode="auto">
              <a:xfrm rot="16200000">
                <a:off x="4037" y="1541"/>
                <a:ext cx="465"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Born*</a:t>
                </a:r>
              </a:p>
            </p:txBody>
          </p:sp>
          <p:sp>
            <p:nvSpPr>
              <p:cNvPr id="71" name="Text Box 21"/>
              <p:cNvSpPr txBox="1">
                <a:spLocks noChangeArrowheads="1"/>
              </p:cNvSpPr>
              <p:nvPr/>
            </p:nvSpPr>
            <p:spPr bwMode="auto">
              <a:xfrm rot="16200000">
                <a:off x="3183" y="1196"/>
                <a:ext cx="788"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de Broglie*</a:t>
                </a:r>
              </a:p>
            </p:txBody>
          </p:sp>
          <p:sp>
            <p:nvSpPr>
              <p:cNvPr id="72" name="Text Box 22"/>
              <p:cNvSpPr txBox="1">
                <a:spLocks noChangeArrowheads="1"/>
              </p:cNvSpPr>
              <p:nvPr/>
            </p:nvSpPr>
            <p:spPr bwMode="auto">
              <a:xfrm rot="16200000">
                <a:off x="2850" y="1938"/>
                <a:ext cx="754"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Compton*</a:t>
                </a:r>
              </a:p>
            </p:txBody>
          </p:sp>
          <p:sp>
            <p:nvSpPr>
              <p:cNvPr id="73" name="Text Box 23"/>
              <p:cNvSpPr txBox="1">
                <a:spLocks noChangeArrowheads="1"/>
              </p:cNvSpPr>
              <p:nvPr/>
            </p:nvSpPr>
            <p:spPr bwMode="auto">
              <a:xfrm rot="16200000">
                <a:off x="2446" y="1978"/>
                <a:ext cx="474" cy="213"/>
              </a:xfrm>
              <a:prstGeom prst="rect">
                <a:avLst/>
              </a:prstGeom>
              <a:solidFill>
                <a:schemeClr val="tx1">
                  <a:alpha val="50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err="1">
                    <a:ln>
                      <a:noFill/>
                    </a:ln>
                    <a:solidFill>
                      <a:srgbClr val="00FF00"/>
                    </a:solidFill>
                    <a:effectLst/>
                    <a:uLnTx/>
                    <a:uFillTx/>
                    <a:latin typeface="小塚ゴシック Pro M" pitchFamily="34" charset="-128"/>
                    <a:ea typeface="小塚ゴシック Pro M" pitchFamily="34" charset="-128"/>
                    <a:cs typeface="+mn-cs"/>
                  </a:rPr>
                  <a:t>Dilac</a:t>
                </a:r>
                <a:r>
                  <a:rPr kumimoji="1" lang="en-US" altLang="ja-JP" sz="1600" b="0" i="0" u="sng" strike="noStrike" kern="1200" cap="none" spc="0" normalizeH="0" baseline="0" noProof="0" dirty="0">
                    <a:ln>
                      <a:noFill/>
                    </a:ln>
                    <a:solidFill>
                      <a:srgbClr val="00FF00"/>
                    </a:solidFill>
                    <a:effectLst/>
                    <a:uLnTx/>
                    <a:uFillTx/>
                    <a:latin typeface="小塚ゴシック Pro M" pitchFamily="34" charset="-128"/>
                    <a:ea typeface="小塚ゴシック Pro M" pitchFamily="34" charset="-128"/>
                    <a:cs typeface="+mn-cs"/>
                  </a:rPr>
                  <a:t>*</a:t>
                </a:r>
              </a:p>
            </p:txBody>
          </p:sp>
        </p:grpSp>
      </p:grpSp>
    </p:spTree>
    <p:extLst>
      <p:ext uri="{BB962C8B-B14F-4D97-AF65-F5344CB8AC3E}">
        <p14:creationId xmlns:p14="http://schemas.microsoft.com/office/powerpoint/2010/main" val="183156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p:txBody>
          <a:bodyPr/>
          <a:lstStyle/>
          <a:p>
            <a:pPr eaLnBrk="1" hangingPunct="1">
              <a:defRPr/>
            </a:pPr>
            <a:r>
              <a:rPr lang="ja-JP" altLang="en-US"/>
              <a:t>電球が「切れる」とは</a:t>
            </a:r>
          </a:p>
        </p:txBody>
      </p:sp>
      <p:sp>
        <p:nvSpPr>
          <p:cNvPr id="1042435" name="Rectangle 3"/>
          <p:cNvSpPr>
            <a:spLocks noGrp="1" noChangeArrowheads="1"/>
          </p:cNvSpPr>
          <p:nvPr>
            <p:ph type="body" idx="1"/>
          </p:nvPr>
        </p:nvSpPr>
        <p:spPr/>
        <p:txBody>
          <a:bodyPr/>
          <a:lstStyle/>
          <a:p>
            <a:pPr eaLnBrk="1" hangingPunct="1">
              <a:buFont typeface="Wingdings" panose="05000000000000000000" pitchFamily="2" charset="2"/>
              <a:buChar char="ü"/>
              <a:defRPr/>
            </a:pPr>
            <a:r>
              <a:rPr lang="ja-JP" altLang="en-US" dirty="0"/>
              <a:t>エジソンがつくったジェネラルエレクトリック（</a:t>
            </a:r>
            <a:r>
              <a:rPr lang="en-US" altLang="ja-JP" dirty="0"/>
              <a:t>GE</a:t>
            </a:r>
            <a:r>
              <a:rPr lang="ja-JP" altLang="en-US" dirty="0"/>
              <a:t>）では，タングステン（</a:t>
            </a:r>
            <a:r>
              <a:rPr lang="en-US" altLang="ja-JP" dirty="0"/>
              <a:t>W</a:t>
            </a:r>
            <a:r>
              <a:rPr lang="ja-JP" altLang="en-US" dirty="0"/>
              <a:t>）フィラメントをつかった電球を開発</a:t>
            </a:r>
          </a:p>
          <a:p>
            <a:pPr eaLnBrk="1" hangingPunct="1">
              <a:buFont typeface="Wingdings" panose="05000000000000000000" pitchFamily="2" charset="2"/>
              <a:buChar char="ü"/>
              <a:defRPr/>
            </a:pPr>
            <a:r>
              <a:rPr lang="ja-JP" altLang="en-US" dirty="0"/>
              <a:t>タングステンは高融点のため，揮発しにくい</a:t>
            </a:r>
          </a:p>
          <a:p>
            <a:pPr eaLnBrk="1" hangingPunct="1">
              <a:buFont typeface="Wingdings" panose="05000000000000000000" pitchFamily="2" charset="2"/>
              <a:buChar char="ü"/>
              <a:defRPr/>
            </a:pPr>
            <a:r>
              <a:rPr lang="ja-JP" altLang="en-US" dirty="0"/>
              <a:t>電球内の不純物によりフィラメントが「切れる」</a:t>
            </a:r>
          </a:p>
          <a:p>
            <a:pPr eaLnBrk="1" hangingPunct="1">
              <a:defRPr/>
            </a:pPr>
            <a:endParaRPr lang="ja-JP" altLang="en-US" dirty="0"/>
          </a:p>
          <a:p>
            <a:pPr eaLnBrk="1" hangingPunct="1">
              <a:buFont typeface="Wingdings" panose="05000000000000000000" pitchFamily="2" charset="2"/>
              <a:buChar char="v"/>
              <a:defRPr/>
            </a:pPr>
            <a:r>
              <a:rPr lang="ja-JP" altLang="en-US" sz="2800" dirty="0">
                <a:solidFill>
                  <a:srgbClr val="C00000"/>
                </a:solidFill>
              </a:rPr>
              <a:t>タングステンフィラメントの電球が「切れる」のはなぜですか．</a:t>
            </a:r>
            <a:endParaRPr lang="ja-JP" altLang="en-US" dirty="0">
              <a:solidFill>
                <a:srgbClr val="C00000"/>
              </a:solidFill>
            </a:endParaRPr>
          </a:p>
        </p:txBody>
      </p:sp>
    </p:spTree>
    <p:extLst>
      <p:ext uri="{BB962C8B-B14F-4D97-AF65-F5344CB8AC3E}">
        <p14:creationId xmlns:p14="http://schemas.microsoft.com/office/powerpoint/2010/main" val="397746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46200" y="4737100"/>
            <a:ext cx="2908300" cy="11525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小塚ゴシック Pro L"/>
              <a:cs typeface="+mn-cs"/>
            </a:endParaRPr>
          </a:p>
        </p:txBody>
      </p:sp>
      <p:sp>
        <p:nvSpPr>
          <p:cNvPr id="1048579" name="Rectangle 3"/>
          <p:cNvSpPr>
            <a:spLocks noGrp="1" noChangeArrowheads="1"/>
          </p:cNvSpPr>
          <p:nvPr>
            <p:ph type="title"/>
          </p:nvPr>
        </p:nvSpPr>
        <p:spPr/>
        <p:txBody>
          <a:bodyPr/>
          <a:lstStyle/>
          <a:p>
            <a:pPr eaLnBrk="1" hangingPunct="1">
              <a:defRPr/>
            </a:pPr>
            <a:r>
              <a:rPr lang="ja-JP" altLang="en-US" dirty="0"/>
              <a:t>電球内の化学反応＝ラングミュアサイクル</a:t>
            </a:r>
          </a:p>
        </p:txBody>
      </p:sp>
      <p:sp>
        <p:nvSpPr>
          <p:cNvPr id="1048598" name="Rectangle 22"/>
          <p:cNvSpPr>
            <a:spLocks noGrp="1" noChangeArrowheads="1"/>
          </p:cNvSpPr>
          <p:nvPr>
            <p:ph type="body" idx="1"/>
          </p:nvPr>
        </p:nvSpPr>
        <p:spPr>
          <a:xfrm>
            <a:off x="457200" y="1409700"/>
            <a:ext cx="8229600" cy="4525963"/>
          </a:xfrm>
        </p:spPr>
        <p:txBody>
          <a:bodyPr/>
          <a:lstStyle/>
          <a:p>
            <a:pPr eaLnBrk="1" hangingPunct="1">
              <a:buFont typeface="Wingdings" panose="05000000000000000000" pitchFamily="2" charset="2"/>
              <a:buChar char="ü"/>
              <a:defRPr/>
            </a:pPr>
            <a:r>
              <a:rPr lang="ja-JP" altLang="en-US" sz="2000" dirty="0"/>
              <a:t>水の吸着により酸化タングステン（低融点）と水素が生成</a:t>
            </a:r>
          </a:p>
          <a:p>
            <a:pPr eaLnBrk="1" hangingPunct="1">
              <a:buFont typeface="Wingdings" panose="05000000000000000000" pitchFamily="2" charset="2"/>
              <a:buChar char="ü"/>
              <a:defRPr/>
            </a:pPr>
            <a:r>
              <a:rPr lang="ja-JP" altLang="en-US" sz="2000" dirty="0"/>
              <a:t>酸化タングステンは揮発してガラス面に付着</a:t>
            </a:r>
          </a:p>
          <a:p>
            <a:pPr eaLnBrk="1" hangingPunct="1">
              <a:buFont typeface="Wingdings" panose="05000000000000000000" pitchFamily="2" charset="2"/>
              <a:buChar char="ü"/>
              <a:defRPr/>
            </a:pPr>
            <a:r>
              <a:rPr lang="ja-JP" altLang="en-US" sz="2000" dirty="0"/>
              <a:t>付着した酸化タングステンと水素が反応が反応して水が再生</a:t>
            </a:r>
          </a:p>
        </p:txBody>
      </p:sp>
      <p:pic>
        <p:nvPicPr>
          <p:cNvPr id="25"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6225" y="2923381"/>
            <a:ext cx="2784475"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Arc 5"/>
          <p:cNvSpPr>
            <a:spLocks/>
          </p:cNvSpPr>
          <p:nvPr/>
        </p:nvSpPr>
        <p:spPr bwMode="auto">
          <a:xfrm flipV="1">
            <a:off x="900113" y="2819400"/>
            <a:ext cx="3743325" cy="3057525"/>
          </a:xfrm>
          <a:custGeom>
            <a:avLst/>
            <a:gdLst>
              <a:gd name="T0" fmla="*/ 2147483647 w 43200"/>
              <a:gd name="T1" fmla="*/ 2147483647 h 35297"/>
              <a:gd name="T2" fmla="*/ 2147483647 w 43200"/>
              <a:gd name="T3" fmla="*/ 0 h 35297"/>
              <a:gd name="T4" fmla="*/ 2147483647 w 43200"/>
              <a:gd name="T5" fmla="*/ 2147483647 h 35297"/>
              <a:gd name="T6" fmla="*/ 0 60000 65536"/>
              <a:gd name="T7" fmla="*/ 0 60000 65536"/>
              <a:gd name="T8" fmla="*/ 0 60000 65536"/>
            </a:gdLst>
            <a:ahLst/>
            <a:cxnLst>
              <a:cxn ang="T6">
                <a:pos x="T0" y="T1"/>
              </a:cxn>
              <a:cxn ang="T7">
                <a:pos x="T2" y="T3"/>
              </a:cxn>
              <a:cxn ang="T8">
                <a:pos x="T4" y="T5"/>
              </a:cxn>
            </a:cxnLst>
            <a:rect l="0" t="0" r="r" b="b"/>
            <a:pathLst>
              <a:path w="43200" h="35297" fill="none" extrusionOk="0">
                <a:moveTo>
                  <a:pt x="38757" y="574"/>
                </a:moveTo>
                <a:cubicBezTo>
                  <a:pt x="41638" y="4342"/>
                  <a:pt x="43200" y="8953"/>
                  <a:pt x="43200" y="13697"/>
                </a:cubicBezTo>
                <a:cubicBezTo>
                  <a:pt x="43200" y="25626"/>
                  <a:pt x="33529" y="35297"/>
                  <a:pt x="21600" y="35297"/>
                </a:cubicBezTo>
                <a:cubicBezTo>
                  <a:pt x="9670" y="35297"/>
                  <a:pt x="0" y="25626"/>
                  <a:pt x="0" y="13697"/>
                </a:cubicBezTo>
                <a:cubicBezTo>
                  <a:pt x="-1" y="8702"/>
                  <a:pt x="1730" y="3862"/>
                  <a:pt x="4898" y="0"/>
                </a:cubicBezTo>
              </a:path>
              <a:path w="43200" h="35297" stroke="0" extrusionOk="0">
                <a:moveTo>
                  <a:pt x="38757" y="574"/>
                </a:moveTo>
                <a:cubicBezTo>
                  <a:pt x="41638" y="4342"/>
                  <a:pt x="43200" y="8953"/>
                  <a:pt x="43200" y="13697"/>
                </a:cubicBezTo>
                <a:cubicBezTo>
                  <a:pt x="43200" y="25626"/>
                  <a:pt x="33529" y="35297"/>
                  <a:pt x="21600" y="35297"/>
                </a:cubicBezTo>
                <a:cubicBezTo>
                  <a:pt x="9670" y="35297"/>
                  <a:pt x="0" y="25626"/>
                  <a:pt x="0" y="13697"/>
                </a:cubicBezTo>
                <a:cubicBezTo>
                  <a:pt x="-1" y="8702"/>
                  <a:pt x="1730" y="3862"/>
                  <a:pt x="4898" y="0"/>
                </a:cubicBezTo>
                <a:lnTo>
                  <a:pt x="21600" y="13697"/>
                </a:lnTo>
                <a:lnTo>
                  <a:pt x="38757" y="574"/>
                </a:lnTo>
                <a:close/>
              </a:path>
            </a:pathLst>
          </a:custGeom>
          <a:solidFill>
            <a:schemeClr val="bg1">
              <a:lumMod val="95000"/>
            </a:schemeClr>
          </a:solidFill>
          <a:ln w="38100">
            <a:solidFill>
              <a:schemeClr val="bg1">
                <a:lumMod val="50000"/>
              </a:schemeClr>
            </a:solidFill>
            <a:round/>
            <a:headEnd/>
            <a:tailEnd type="none" w="sm" len="lg"/>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ea typeface="小塚ゴシック Pro L"/>
              <a:cs typeface="+mn-cs"/>
            </a:endParaRPr>
          </a:p>
        </p:txBody>
      </p:sp>
      <p:sp>
        <p:nvSpPr>
          <p:cNvPr id="44" name="Line 6"/>
          <p:cNvSpPr>
            <a:spLocks noChangeShapeType="1"/>
          </p:cNvSpPr>
          <p:nvPr/>
        </p:nvSpPr>
        <p:spPr bwMode="auto">
          <a:xfrm>
            <a:off x="2268538" y="5156200"/>
            <a:ext cx="1150937" cy="0"/>
          </a:xfrm>
          <a:prstGeom prst="line">
            <a:avLst/>
          </a:prstGeom>
          <a:noFill/>
          <a:ln w="571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ea typeface="小塚ゴシック Pro L"/>
              <a:cs typeface="+mn-cs"/>
            </a:endParaRPr>
          </a:p>
        </p:txBody>
      </p:sp>
      <p:sp>
        <p:nvSpPr>
          <p:cNvPr id="45" name="Text Box 7"/>
          <p:cNvSpPr txBox="1">
            <a:spLocks noChangeArrowheads="1"/>
          </p:cNvSpPr>
          <p:nvPr/>
        </p:nvSpPr>
        <p:spPr bwMode="auto">
          <a:xfrm>
            <a:off x="2843213" y="2809875"/>
            <a:ext cx="668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W</a:t>
            </a:r>
          </a:p>
        </p:txBody>
      </p:sp>
      <p:sp>
        <p:nvSpPr>
          <p:cNvPr id="46" name="Oval 8"/>
          <p:cNvSpPr>
            <a:spLocks noChangeArrowheads="1"/>
          </p:cNvSpPr>
          <p:nvPr/>
        </p:nvSpPr>
        <p:spPr bwMode="auto">
          <a:xfrm>
            <a:off x="1763713" y="3500438"/>
            <a:ext cx="144462" cy="144462"/>
          </a:xfrm>
          <a:prstGeom prst="ellipse">
            <a:avLst/>
          </a:prstGeom>
          <a:solidFill>
            <a:schemeClr val="accent2"/>
          </a:solidFill>
          <a:ln>
            <a:noFill/>
          </a:ln>
          <a:effectLst/>
          <a:extLst>
            <a:ext uri="{91240B29-F687-4F45-9708-019B960494DF}">
              <a14:hiddenLine xmlns:a14="http://schemas.microsoft.com/office/drawing/2010/main" w="12700">
                <a:solidFill>
                  <a:schemeClr val="accent2"/>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kumimoji="1" sz="2400">
                <a:solidFill>
                  <a:schemeClr val="tx1"/>
                </a:solidFill>
                <a:latin typeface="小塚ゴシック Pro M" pitchFamily="34" charset="-128"/>
                <a:ea typeface="小塚ゴシック Pro M" pitchFamily="34" charset="-128"/>
              </a:defRPr>
            </a:lvl1pPr>
            <a:lvl2pPr marL="742950" indent="-285750" eaLnBrk="0" hangingPunct="0">
              <a:spcBef>
                <a:spcPct val="20000"/>
              </a:spcBef>
              <a:defRPr kumimoji="1" sz="1600">
                <a:solidFill>
                  <a:schemeClr val="tx1"/>
                </a:solidFill>
                <a:latin typeface="小塚ゴシック Pro M" pitchFamily="34" charset="-128"/>
                <a:ea typeface="小塚ゴシック Pro M" pitchFamily="34" charset="-128"/>
              </a:defRPr>
            </a:lvl2pPr>
            <a:lvl3pPr marL="1143000" indent="-228600" eaLnBrk="0" hangingPunct="0">
              <a:spcBef>
                <a:spcPct val="20000"/>
              </a:spcBef>
              <a:defRPr kumimoji="1" sz="1400">
                <a:solidFill>
                  <a:schemeClr val="tx1"/>
                </a:solidFill>
                <a:latin typeface="小塚ゴシック Pro M" pitchFamily="34" charset="-128"/>
                <a:ea typeface="小塚ゴシック Pro M" pitchFamily="34" charset="-128"/>
              </a:defRPr>
            </a:lvl3pPr>
            <a:lvl4pPr marL="1600200" indent="-228600" eaLnBrk="0" hangingPunct="0">
              <a:spcBef>
                <a:spcPct val="20000"/>
              </a:spcBef>
              <a:defRPr kumimoji="1" sz="1400">
                <a:solidFill>
                  <a:schemeClr val="tx1"/>
                </a:solidFill>
                <a:latin typeface="小塚ゴシック Pro M" pitchFamily="34" charset="-128"/>
                <a:ea typeface="小塚ゴシック Pro M" pitchFamily="34" charset="-128"/>
              </a:defRPr>
            </a:lvl4pPr>
            <a:lvl5pPr marL="2057400" indent="-228600" eaLnBrk="0" hangingPunct="0">
              <a:spcBef>
                <a:spcPct val="20000"/>
              </a:spcBef>
              <a:defRPr kumimoji="1" sz="1400">
                <a:solidFill>
                  <a:schemeClr val="tx1"/>
                </a:solidFill>
                <a:latin typeface="小塚ゴシック Pro M" pitchFamily="34" charset="-128"/>
                <a:ea typeface="小塚ゴシック Pro M" pitchFamily="34" charset="-128"/>
              </a:defRPr>
            </a:lvl5pPr>
            <a:lvl6pPr marL="25146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6pPr>
            <a:lvl7pPr marL="29718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7pPr>
            <a:lvl8pPr marL="34290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8pPr>
            <a:lvl9pPr marL="38862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47" name="Text Box 9"/>
          <p:cNvSpPr txBox="1">
            <a:spLocks noChangeArrowheads="1"/>
          </p:cNvSpPr>
          <p:nvPr/>
        </p:nvSpPr>
        <p:spPr bwMode="auto">
          <a:xfrm>
            <a:off x="1116013" y="383540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H</a:t>
            </a:r>
            <a:r>
              <a:rPr kumimoji="1" lang="en-US" altLang="ja-JP" sz="2400" b="0" i="0" u="none" strike="noStrike" kern="1200" cap="none" spc="0" normalizeH="0" baseline="-2500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2</a:t>
            </a:r>
            <a:r>
              <a:rPr kumimoji="1" lang="en-US" altLang="ja-JP" sz="2400" b="0" i="0" u="none" strike="noStrike" kern="1200" cap="none" spc="0" normalizeH="0" baseline="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O</a:t>
            </a:r>
          </a:p>
        </p:txBody>
      </p:sp>
      <p:grpSp>
        <p:nvGrpSpPr>
          <p:cNvPr id="48" name="Group 10"/>
          <p:cNvGrpSpPr>
            <a:grpSpLocks/>
          </p:cNvGrpSpPr>
          <p:nvPr/>
        </p:nvGrpSpPr>
        <p:grpSpPr bwMode="auto">
          <a:xfrm>
            <a:off x="2292350" y="4532313"/>
            <a:ext cx="1008063" cy="568325"/>
            <a:chOff x="1444" y="2402"/>
            <a:chExt cx="635" cy="358"/>
          </a:xfrm>
        </p:grpSpPr>
        <p:sp>
          <p:nvSpPr>
            <p:cNvPr id="49" name="Line 11"/>
            <p:cNvSpPr>
              <a:spLocks noChangeShapeType="1"/>
            </p:cNvSpPr>
            <p:nvPr/>
          </p:nvSpPr>
          <p:spPr bwMode="auto">
            <a:xfrm>
              <a:off x="1630" y="2760"/>
              <a:ext cx="272" cy="0"/>
            </a:xfrm>
            <a:prstGeom prst="line">
              <a:avLst/>
            </a:prstGeom>
            <a:noFill/>
            <a:ln w="381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ea typeface="小塚ゴシック Pro L"/>
                <a:cs typeface="+mn-cs"/>
              </a:endParaRPr>
            </a:p>
          </p:txBody>
        </p:sp>
        <p:sp>
          <p:nvSpPr>
            <p:cNvPr id="50" name="Text Box 12"/>
            <p:cNvSpPr txBox="1">
              <a:spLocks noChangeArrowheads="1"/>
            </p:cNvSpPr>
            <p:nvPr/>
          </p:nvSpPr>
          <p:spPr bwMode="auto">
            <a:xfrm>
              <a:off x="1444" y="2402"/>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WO</a:t>
              </a:r>
              <a:r>
                <a:rPr kumimoji="1" lang="en-US" altLang="ja-JP" sz="2400" b="0" i="0" u="none" strike="noStrike" kern="1200" cap="none" spc="0" normalizeH="0" baseline="-2500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3</a:t>
              </a:r>
              <a:endParaRPr kumimoji="1" lang="en-US" altLang="ja-JP" sz="2400" b="0" i="0" u="none" strike="noStrike" kern="1200" cap="none" spc="0" normalizeH="0" baseline="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endParaRPr>
            </a:p>
          </p:txBody>
        </p:sp>
      </p:grpSp>
      <p:sp>
        <p:nvSpPr>
          <p:cNvPr id="51" name="Line 13"/>
          <p:cNvSpPr>
            <a:spLocks noChangeShapeType="1"/>
          </p:cNvSpPr>
          <p:nvPr/>
        </p:nvSpPr>
        <p:spPr bwMode="auto">
          <a:xfrm flipH="1" flipV="1">
            <a:off x="2916238" y="3860800"/>
            <a:ext cx="142875" cy="1150938"/>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ea typeface="小塚ゴシック Pro L"/>
              <a:cs typeface="+mn-cs"/>
            </a:endParaRPr>
          </a:p>
        </p:txBody>
      </p:sp>
      <p:sp>
        <p:nvSpPr>
          <p:cNvPr id="52" name="Text Box 14"/>
          <p:cNvSpPr txBox="1">
            <a:spLocks noChangeArrowheads="1"/>
          </p:cNvSpPr>
          <p:nvPr/>
        </p:nvSpPr>
        <p:spPr bwMode="auto">
          <a:xfrm>
            <a:off x="2339975" y="3355975"/>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H</a:t>
            </a:r>
            <a:r>
              <a:rPr kumimoji="1" lang="en-US" altLang="ja-JP" sz="2400" b="0" i="0" u="none" strike="noStrike" kern="1200" cap="none" spc="0" normalizeH="0" baseline="-2500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2</a:t>
            </a:r>
            <a:endParaRPr kumimoji="1" lang="en-US" altLang="ja-JP" sz="2400" b="0" i="0" u="none" strike="noStrike" kern="1200" cap="none" spc="0" normalizeH="0" baseline="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endParaRPr>
          </a:p>
        </p:txBody>
      </p:sp>
      <p:sp>
        <p:nvSpPr>
          <p:cNvPr id="53" name="Line 15"/>
          <p:cNvSpPr>
            <a:spLocks noChangeShapeType="1"/>
          </p:cNvSpPr>
          <p:nvPr/>
        </p:nvSpPr>
        <p:spPr bwMode="auto">
          <a:xfrm flipV="1">
            <a:off x="2987675" y="3211513"/>
            <a:ext cx="576263" cy="360362"/>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ea typeface="小塚ゴシック Pro L"/>
              <a:cs typeface="+mn-cs"/>
            </a:endParaRPr>
          </a:p>
        </p:txBody>
      </p:sp>
      <p:sp>
        <p:nvSpPr>
          <p:cNvPr id="54" name="Arc 16"/>
          <p:cNvSpPr>
            <a:spLocks/>
          </p:cNvSpPr>
          <p:nvPr/>
        </p:nvSpPr>
        <p:spPr bwMode="auto">
          <a:xfrm flipV="1">
            <a:off x="2767013" y="3011488"/>
            <a:ext cx="1117600" cy="1712912"/>
          </a:xfrm>
          <a:custGeom>
            <a:avLst/>
            <a:gdLst>
              <a:gd name="T0" fmla="*/ 2147483647 w 12906"/>
              <a:gd name="T1" fmla="*/ 2147483647 h 19768"/>
              <a:gd name="T2" fmla="*/ 2147483647 w 12906"/>
              <a:gd name="T3" fmla="*/ 2147483647 h 19768"/>
              <a:gd name="T4" fmla="*/ 0 w 12906"/>
              <a:gd name="T5" fmla="*/ 0 h 19768"/>
              <a:gd name="T6" fmla="*/ 0 60000 65536"/>
              <a:gd name="T7" fmla="*/ 0 60000 65536"/>
              <a:gd name="T8" fmla="*/ 0 60000 65536"/>
            </a:gdLst>
            <a:ahLst/>
            <a:cxnLst>
              <a:cxn ang="T6">
                <a:pos x="T0" y="T1"/>
              </a:cxn>
              <a:cxn ang="T7">
                <a:pos x="T2" y="T3"/>
              </a:cxn>
              <a:cxn ang="T8">
                <a:pos x="T4" y="T5"/>
              </a:cxn>
            </a:cxnLst>
            <a:rect l="0" t="0" r="r" b="b"/>
            <a:pathLst>
              <a:path w="12906" h="19768" fill="none" extrusionOk="0">
                <a:moveTo>
                  <a:pt x="12906" y="17320"/>
                </a:moveTo>
                <a:cubicBezTo>
                  <a:pt x="11602" y="18291"/>
                  <a:pt x="10193" y="19112"/>
                  <a:pt x="8705" y="19767"/>
                </a:cubicBezTo>
              </a:path>
              <a:path w="12906" h="19768" stroke="0" extrusionOk="0">
                <a:moveTo>
                  <a:pt x="12906" y="17320"/>
                </a:moveTo>
                <a:cubicBezTo>
                  <a:pt x="11602" y="18291"/>
                  <a:pt x="10193" y="19112"/>
                  <a:pt x="8705" y="19767"/>
                </a:cubicBezTo>
                <a:lnTo>
                  <a:pt x="0" y="0"/>
                </a:lnTo>
                <a:lnTo>
                  <a:pt x="12906" y="17320"/>
                </a:lnTo>
                <a:close/>
              </a:path>
            </a:pathLst>
          </a:custGeom>
          <a:noFill/>
          <a:ln w="381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ea typeface="小塚ゴシック Pro L"/>
              <a:cs typeface="+mn-cs"/>
            </a:endParaRPr>
          </a:p>
        </p:txBody>
      </p:sp>
      <p:sp>
        <p:nvSpPr>
          <p:cNvPr id="55" name="Text Box 17"/>
          <p:cNvSpPr txBox="1">
            <a:spLocks noChangeArrowheads="1"/>
          </p:cNvSpPr>
          <p:nvPr/>
        </p:nvSpPr>
        <p:spPr bwMode="auto">
          <a:xfrm>
            <a:off x="3492500" y="3363913"/>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WO</a:t>
            </a:r>
            <a:r>
              <a:rPr kumimoji="1" lang="en-US" altLang="ja-JP" sz="2400" b="0" i="0" u="none" strike="noStrike" kern="1200" cap="none" spc="0" normalizeH="0" baseline="-2500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3</a:t>
            </a:r>
            <a:endParaRPr kumimoji="1" lang="en-US" altLang="ja-JP" sz="2400" b="0" i="0" u="none" strike="noStrike" kern="1200" cap="none" spc="0" normalizeH="0" baseline="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endParaRPr>
          </a:p>
        </p:txBody>
      </p:sp>
      <p:sp>
        <p:nvSpPr>
          <p:cNvPr id="56" name="Line 18"/>
          <p:cNvSpPr>
            <a:spLocks noChangeShapeType="1"/>
          </p:cNvSpPr>
          <p:nvPr/>
        </p:nvSpPr>
        <p:spPr bwMode="auto">
          <a:xfrm flipH="1">
            <a:off x="1908175" y="3140075"/>
            <a:ext cx="1655763" cy="43180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ea typeface="小塚ゴシック Pro L"/>
              <a:cs typeface="+mn-cs"/>
            </a:endParaRPr>
          </a:p>
        </p:txBody>
      </p:sp>
      <p:sp>
        <p:nvSpPr>
          <p:cNvPr id="57" name="Text Box 19"/>
          <p:cNvSpPr txBox="1">
            <a:spLocks noChangeArrowheads="1"/>
          </p:cNvSpPr>
          <p:nvPr/>
        </p:nvSpPr>
        <p:spPr bwMode="auto">
          <a:xfrm>
            <a:off x="2476500" y="5132388"/>
            <a:ext cx="668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a:ln>
                  <a:noFill/>
                </a:ln>
                <a:solidFill>
                  <a:prstClr val="black"/>
                </a:solidFill>
                <a:effectLst>
                  <a:outerShdw blurRad="38100" dist="38100" dir="2700000" algn="tl">
                    <a:srgbClr val="FFFFFF"/>
                  </a:outerShdw>
                </a:effectLst>
                <a:uLnTx/>
                <a:uFillTx/>
                <a:latin typeface="HGP創英角ｺﾞｼｯｸUB" pitchFamily="50" charset="-128"/>
                <a:ea typeface="HGP創英角ｺﾞｼｯｸUB" pitchFamily="50" charset="-128"/>
                <a:cs typeface="+mn-cs"/>
              </a:rPr>
              <a:t>W</a:t>
            </a:r>
          </a:p>
        </p:txBody>
      </p:sp>
      <p:sp>
        <p:nvSpPr>
          <p:cNvPr id="58" name="Oval 20"/>
          <p:cNvSpPr>
            <a:spLocks noChangeArrowheads="1"/>
          </p:cNvSpPr>
          <p:nvPr/>
        </p:nvSpPr>
        <p:spPr bwMode="auto">
          <a:xfrm>
            <a:off x="2987675" y="5011738"/>
            <a:ext cx="144463" cy="144462"/>
          </a:xfrm>
          <a:prstGeom prst="ellipse">
            <a:avLst/>
          </a:prstGeom>
          <a:solidFill>
            <a:schemeClr val="tx2"/>
          </a:solidFill>
          <a:ln>
            <a:noFill/>
          </a:ln>
          <a:effectLst/>
          <a:extLst>
            <a:ext uri="{91240B29-F687-4F45-9708-019B960494DF}">
              <a14:hiddenLine xmlns:a14="http://schemas.microsoft.com/office/drawing/2010/main" w="12700">
                <a:solidFill>
                  <a:schemeClr val="accent2"/>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kumimoji="1" sz="2400">
                <a:solidFill>
                  <a:schemeClr val="tx1"/>
                </a:solidFill>
                <a:latin typeface="小塚ゴシック Pro M" pitchFamily="34" charset="-128"/>
                <a:ea typeface="小塚ゴシック Pro M" pitchFamily="34" charset="-128"/>
              </a:defRPr>
            </a:lvl1pPr>
            <a:lvl2pPr marL="742950" indent="-285750" eaLnBrk="0" hangingPunct="0">
              <a:spcBef>
                <a:spcPct val="20000"/>
              </a:spcBef>
              <a:defRPr kumimoji="1" sz="1600">
                <a:solidFill>
                  <a:schemeClr val="tx1"/>
                </a:solidFill>
                <a:latin typeface="小塚ゴシック Pro M" pitchFamily="34" charset="-128"/>
                <a:ea typeface="小塚ゴシック Pro M" pitchFamily="34" charset="-128"/>
              </a:defRPr>
            </a:lvl2pPr>
            <a:lvl3pPr marL="1143000" indent="-228600" eaLnBrk="0" hangingPunct="0">
              <a:spcBef>
                <a:spcPct val="20000"/>
              </a:spcBef>
              <a:defRPr kumimoji="1" sz="1400">
                <a:solidFill>
                  <a:schemeClr val="tx1"/>
                </a:solidFill>
                <a:latin typeface="小塚ゴシック Pro M" pitchFamily="34" charset="-128"/>
                <a:ea typeface="小塚ゴシック Pro M" pitchFamily="34" charset="-128"/>
              </a:defRPr>
            </a:lvl3pPr>
            <a:lvl4pPr marL="1600200" indent="-228600" eaLnBrk="0" hangingPunct="0">
              <a:spcBef>
                <a:spcPct val="20000"/>
              </a:spcBef>
              <a:defRPr kumimoji="1" sz="1400">
                <a:solidFill>
                  <a:schemeClr val="tx1"/>
                </a:solidFill>
                <a:latin typeface="小塚ゴシック Pro M" pitchFamily="34" charset="-128"/>
                <a:ea typeface="小塚ゴシック Pro M" pitchFamily="34" charset="-128"/>
              </a:defRPr>
            </a:lvl4pPr>
            <a:lvl5pPr marL="2057400" indent="-228600" eaLnBrk="0" hangingPunct="0">
              <a:spcBef>
                <a:spcPct val="20000"/>
              </a:spcBef>
              <a:defRPr kumimoji="1" sz="1400">
                <a:solidFill>
                  <a:schemeClr val="tx1"/>
                </a:solidFill>
                <a:latin typeface="小塚ゴシック Pro M" pitchFamily="34" charset="-128"/>
                <a:ea typeface="小塚ゴシック Pro M" pitchFamily="34" charset="-128"/>
              </a:defRPr>
            </a:lvl5pPr>
            <a:lvl6pPr marL="25146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6pPr>
            <a:lvl7pPr marL="29718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7pPr>
            <a:lvl8pPr marL="34290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8pPr>
            <a:lvl9pPr marL="38862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Osaka" charset="-128"/>
              <a:cs typeface="+mn-cs"/>
            </a:endParaRPr>
          </a:p>
        </p:txBody>
      </p:sp>
      <p:sp>
        <p:nvSpPr>
          <p:cNvPr id="59" name="Oval 21"/>
          <p:cNvSpPr>
            <a:spLocks noChangeArrowheads="1"/>
          </p:cNvSpPr>
          <p:nvPr/>
        </p:nvSpPr>
        <p:spPr bwMode="auto">
          <a:xfrm>
            <a:off x="1835150" y="3500438"/>
            <a:ext cx="144463" cy="144462"/>
          </a:xfrm>
          <a:prstGeom prst="ellipse">
            <a:avLst/>
          </a:prstGeom>
          <a:solidFill>
            <a:schemeClr val="accent2"/>
          </a:solidFill>
          <a:ln>
            <a:noFill/>
          </a:ln>
          <a:effectLst/>
          <a:extLst>
            <a:ext uri="{91240B29-F687-4F45-9708-019B960494DF}">
              <a14:hiddenLine xmlns:a14="http://schemas.microsoft.com/office/drawing/2010/main" w="12700">
                <a:solidFill>
                  <a:schemeClr val="accent2"/>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kumimoji="1" sz="2400">
                <a:solidFill>
                  <a:schemeClr val="tx1"/>
                </a:solidFill>
                <a:latin typeface="小塚ゴシック Pro M" pitchFamily="34" charset="-128"/>
                <a:ea typeface="小塚ゴシック Pro M" pitchFamily="34" charset="-128"/>
              </a:defRPr>
            </a:lvl1pPr>
            <a:lvl2pPr marL="742950" indent="-285750" eaLnBrk="0" hangingPunct="0">
              <a:spcBef>
                <a:spcPct val="20000"/>
              </a:spcBef>
              <a:defRPr kumimoji="1" sz="1600">
                <a:solidFill>
                  <a:schemeClr val="tx1"/>
                </a:solidFill>
                <a:latin typeface="小塚ゴシック Pro M" pitchFamily="34" charset="-128"/>
                <a:ea typeface="小塚ゴシック Pro M" pitchFamily="34" charset="-128"/>
              </a:defRPr>
            </a:lvl2pPr>
            <a:lvl3pPr marL="1143000" indent="-228600" eaLnBrk="0" hangingPunct="0">
              <a:spcBef>
                <a:spcPct val="20000"/>
              </a:spcBef>
              <a:defRPr kumimoji="1" sz="1400">
                <a:solidFill>
                  <a:schemeClr val="tx1"/>
                </a:solidFill>
                <a:latin typeface="小塚ゴシック Pro M" pitchFamily="34" charset="-128"/>
                <a:ea typeface="小塚ゴシック Pro M" pitchFamily="34" charset="-128"/>
              </a:defRPr>
            </a:lvl3pPr>
            <a:lvl4pPr marL="1600200" indent="-228600" eaLnBrk="0" hangingPunct="0">
              <a:spcBef>
                <a:spcPct val="20000"/>
              </a:spcBef>
              <a:defRPr kumimoji="1" sz="1400">
                <a:solidFill>
                  <a:schemeClr val="tx1"/>
                </a:solidFill>
                <a:latin typeface="小塚ゴシック Pro M" pitchFamily="34" charset="-128"/>
                <a:ea typeface="小塚ゴシック Pro M" pitchFamily="34" charset="-128"/>
              </a:defRPr>
            </a:lvl4pPr>
            <a:lvl5pPr marL="2057400" indent="-228600" eaLnBrk="0" hangingPunct="0">
              <a:spcBef>
                <a:spcPct val="20000"/>
              </a:spcBef>
              <a:defRPr kumimoji="1" sz="1400">
                <a:solidFill>
                  <a:schemeClr val="tx1"/>
                </a:solidFill>
                <a:latin typeface="小塚ゴシック Pro M" pitchFamily="34" charset="-128"/>
                <a:ea typeface="小塚ゴシック Pro M" pitchFamily="34" charset="-128"/>
              </a:defRPr>
            </a:lvl5pPr>
            <a:lvl6pPr marL="25146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6pPr>
            <a:lvl7pPr marL="29718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7pPr>
            <a:lvl8pPr marL="34290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8pPr>
            <a:lvl9pPr marL="3886200" indent="-228600" eaLnBrk="0" fontAlgn="base" hangingPunct="0">
              <a:spcBef>
                <a:spcPct val="20000"/>
              </a:spcBef>
              <a:spcAft>
                <a:spcPct val="0"/>
              </a:spcAft>
              <a:defRPr kumimoji="1" sz="1400">
                <a:solidFill>
                  <a:schemeClr val="tx1"/>
                </a:solidFill>
                <a:latin typeface="小塚ゴシック Pro M" pitchFamily="34" charset="-128"/>
                <a:ea typeface="小塚ゴシック Pro M"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Osaka" charset="-128"/>
              <a:cs typeface="+mn-cs"/>
            </a:endParaRPr>
          </a:p>
        </p:txBody>
      </p:sp>
    </p:spTree>
    <p:extLst>
      <p:ext uri="{BB962C8B-B14F-4D97-AF65-F5344CB8AC3E}">
        <p14:creationId xmlns:p14="http://schemas.microsoft.com/office/powerpoint/2010/main" val="121962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0007 -1.32948E-6 L 0.07171 0.23075 " pathEditMode="relative" rAng="0" ptsTypes="AA">
                                      <p:cBhvr>
                                        <p:cTn id="6" dur="2000" fill="hold"/>
                                        <p:tgtEl>
                                          <p:spTgt spid="46"/>
                                        </p:tgtEl>
                                        <p:attrNameLst>
                                          <p:attrName>ppt_x</p:attrName>
                                          <p:attrName>ppt_y</p:attrName>
                                        </p:attrNameLst>
                                      </p:cBhvr>
                                      <p:rCtr x="3542" y="11538"/>
                                    </p:animMotion>
                                  </p:childTnLst>
                                </p:cTn>
                              </p:par>
                              <p:par>
                                <p:cTn id="7" presetID="10" presetClass="exit" presetSubtype="0" fill="hold" grpId="0" nodeType="withEffect">
                                  <p:stCondLst>
                                    <p:cond delay="0"/>
                                  </p:stCondLst>
                                  <p:childTnLst>
                                    <p:animEffect transition="out" filter="fade">
                                      <p:cBhvr>
                                        <p:cTn id="8" dur="500"/>
                                        <p:tgtEl>
                                          <p:spTgt spid="47"/>
                                        </p:tgtEl>
                                      </p:cBhvr>
                                    </p:animEffect>
                                    <p:set>
                                      <p:cBhvr>
                                        <p:cTn id="9" dur="1" fill="hold">
                                          <p:stCondLst>
                                            <p:cond delay="499"/>
                                          </p:stCondLst>
                                        </p:cTn>
                                        <p:tgtEl>
                                          <p:spTgt spid="47"/>
                                        </p:tgtEl>
                                        <p:attrNameLst>
                                          <p:attrName>style.visibility</p:attrName>
                                        </p:attrNameLst>
                                      </p:cBhvr>
                                      <p:to>
                                        <p:strVal val="hidden"/>
                                      </p:to>
                                    </p:set>
                                  </p:childTnLst>
                                </p:cTn>
                              </p:par>
                            </p:childTnLst>
                          </p:cTn>
                        </p:par>
                        <p:par>
                          <p:cTn id="10" fill="hold">
                            <p:stCondLst>
                              <p:cond delay="2000"/>
                            </p:stCondLst>
                            <p:childTnLst>
                              <p:par>
                                <p:cTn id="11" presetID="10" presetClass="exit" presetSubtype="0" fill="hold" grpId="1" nodeType="after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par>
                          <p:cTn id="24" fill="hold">
                            <p:stCondLst>
                              <p:cond delay="3000"/>
                            </p:stCondLst>
                            <p:childTnLst>
                              <p:par>
                                <p:cTn id="25" presetID="10" presetClass="exit" presetSubtype="0" fill="hold" grpId="1" nodeType="afterEffect">
                                  <p:stCondLst>
                                    <p:cond delay="0"/>
                                  </p:stCondLst>
                                  <p:childTnLst>
                                    <p:animEffect transition="out" filter="fade">
                                      <p:cBhvr>
                                        <p:cTn id="26" dur="500"/>
                                        <p:tgtEl>
                                          <p:spTgt spid="51"/>
                                        </p:tgtEl>
                                      </p:cBhvr>
                                    </p:animEffect>
                                    <p:set>
                                      <p:cBhvr>
                                        <p:cTn id="27" dur="1" fill="hold">
                                          <p:stCondLst>
                                            <p:cond delay="499"/>
                                          </p:stCondLst>
                                        </p:cTn>
                                        <p:tgtEl>
                                          <p:spTgt spid="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56" presetClass="path" presetSubtype="0" accel="50000" decel="50000" fill="hold" grpId="1" nodeType="withEffect">
                                  <p:stCondLst>
                                    <p:cond delay="0"/>
                                  </p:stCondLst>
                                  <p:childTnLst>
                                    <p:animMotion origin="layout" path="M 1.38889E-6 3.06358E-6 L 0.07882 -0.2726 " pathEditMode="relative" rAng="0" ptsTypes="AA">
                                      <p:cBhvr>
                                        <p:cTn id="34" dur="2000" fill="hold"/>
                                        <p:tgtEl>
                                          <p:spTgt spid="58"/>
                                        </p:tgtEl>
                                        <p:attrNameLst>
                                          <p:attrName>ppt_x</p:attrName>
                                          <p:attrName>ppt_y</p:attrName>
                                        </p:attrNameLst>
                                      </p:cBhvr>
                                      <p:rCtr x="3941" y="-13642"/>
                                    </p:animMotion>
                                  </p:childTnLst>
                                </p:cTn>
                              </p:par>
                              <p:par>
                                <p:cTn id="35" presetID="10" presetClass="entr" presetSubtype="0" fill="hold" grpId="2"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2000"/>
                                        <p:tgtEl>
                                          <p:spTgt spid="58"/>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par>
                          <p:cTn id="45" fill="hold">
                            <p:stCondLst>
                              <p:cond delay="2500"/>
                            </p:stCondLst>
                            <p:childTnLst>
                              <p:par>
                                <p:cTn id="46" presetID="10" presetClass="exit" presetSubtype="0" fill="hold" nodeType="after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10" presetClass="exit" presetSubtype="0" fill="hold" grpId="3" nodeType="withEffect">
                                  <p:stCondLst>
                                    <p:cond delay="0"/>
                                  </p:stCondLst>
                                  <p:childTnLst>
                                    <p:animEffect transition="out" filter="fade">
                                      <p:cBhvr>
                                        <p:cTn id="50" dur="500"/>
                                        <p:tgtEl>
                                          <p:spTgt spid="58"/>
                                        </p:tgtEl>
                                      </p:cBhvr>
                                    </p:animEffect>
                                    <p:set>
                                      <p:cBhvr>
                                        <p:cTn id="51" dur="1" fill="hold">
                                          <p:stCondLst>
                                            <p:cond delay="499"/>
                                          </p:stCondLst>
                                        </p:cTn>
                                        <p:tgtEl>
                                          <p:spTgt spid="5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0" presetClass="exit" presetSubtype="0" fill="hold" grpId="1" nodeType="withEffect">
                                  <p:stCondLst>
                                    <p:cond delay="0"/>
                                  </p:stCondLst>
                                  <p:childTnLst>
                                    <p:animEffect transition="out" filter="fad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2000"/>
                                        <p:tgtEl>
                                          <p:spTgt spid="45"/>
                                        </p:tgtEl>
                                      </p:cBhvr>
                                    </p:animEffect>
                                  </p:childTnLst>
                                </p:cTn>
                              </p:par>
                            </p:childTnLst>
                          </p:cTn>
                        </p:par>
                        <p:par>
                          <p:cTn id="63" fill="hold">
                            <p:stCondLst>
                              <p:cond delay="2000"/>
                            </p:stCondLst>
                            <p:childTnLst>
                              <p:par>
                                <p:cTn id="64" presetID="10" presetClass="exit" presetSubtype="0" fill="hold" grpId="1" nodeType="afterEffect">
                                  <p:stCondLst>
                                    <p:cond delay="0"/>
                                  </p:stCondLst>
                                  <p:childTnLst>
                                    <p:animEffect transition="out" filter="fade">
                                      <p:cBhvr>
                                        <p:cTn id="65" dur="500"/>
                                        <p:tgtEl>
                                          <p:spTgt spid="52"/>
                                        </p:tgtEl>
                                      </p:cBhvr>
                                    </p:animEffect>
                                    <p:set>
                                      <p:cBhvr>
                                        <p:cTn id="66" dur="1" fill="hold">
                                          <p:stCondLst>
                                            <p:cond delay="499"/>
                                          </p:stCondLst>
                                        </p:cTn>
                                        <p:tgtEl>
                                          <p:spTgt spid="5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500"/>
                                        <p:tgtEl>
                                          <p:spTgt spid="56"/>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childTnLst>
                          </p:cTn>
                        </p:par>
                        <p:par>
                          <p:cTn id="80" fill="hold">
                            <p:stCondLst>
                              <p:cond delay="3000"/>
                            </p:stCondLst>
                            <p:childTnLst>
                              <p:par>
                                <p:cTn id="81" presetID="10" presetClass="exit" presetSubtype="0" fill="hold" grpId="1" nodeType="afterEffect">
                                  <p:stCondLst>
                                    <p:cond delay="0"/>
                                  </p:stCondLst>
                                  <p:childTnLst>
                                    <p:animEffect transition="out" filter="fade">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6" grpId="1" animBg="1"/>
      <p:bldP spid="47" grpId="0"/>
      <p:bldP spid="47" grpId="1"/>
      <p:bldP spid="51" grpId="0" animBg="1"/>
      <p:bldP spid="51" grpId="1" animBg="1"/>
      <p:bldP spid="52" grpId="0"/>
      <p:bldP spid="52" grpId="1"/>
      <p:bldP spid="53" grpId="0" animBg="1"/>
      <p:bldP spid="53" grpId="1" animBg="1"/>
      <p:bldP spid="54" grpId="0" animBg="1"/>
      <p:bldP spid="55" grpId="0"/>
      <p:bldP spid="55" grpId="1"/>
      <p:bldP spid="56" grpId="0" animBg="1"/>
      <p:bldP spid="56" grpId="1" animBg="1"/>
      <p:bldP spid="58" grpId="0" animBg="1"/>
      <p:bldP spid="58" grpId="1" animBg="1"/>
      <p:bldP spid="58" grpId="2" animBg="1"/>
      <p:bldP spid="58" grpId="3" animBg="1"/>
      <p:bldP spid="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pPr eaLnBrk="1" hangingPunct="1">
              <a:defRPr/>
            </a:pPr>
            <a:r>
              <a:rPr lang="ja-JP" altLang="en-US"/>
              <a:t>吸着現象についてのラングミュアの貢献</a:t>
            </a:r>
          </a:p>
        </p:txBody>
      </p:sp>
      <p:sp>
        <p:nvSpPr>
          <p:cNvPr id="1044483" name="Rectangle 3"/>
          <p:cNvSpPr>
            <a:spLocks noGrp="1" noChangeArrowheads="1"/>
          </p:cNvSpPr>
          <p:nvPr>
            <p:ph type="body" idx="1"/>
          </p:nvPr>
        </p:nvSpPr>
        <p:spPr>
          <a:xfrm>
            <a:off x="292100" y="1714500"/>
            <a:ext cx="8559800" cy="4525963"/>
          </a:xfrm>
        </p:spPr>
        <p:txBody>
          <a:bodyPr/>
          <a:lstStyle/>
          <a:p>
            <a:pPr eaLnBrk="1" hangingPunct="1">
              <a:spcBef>
                <a:spcPts val="1200"/>
              </a:spcBef>
              <a:buFont typeface="Wingdings" panose="05000000000000000000" pitchFamily="2" charset="2"/>
              <a:buChar char="ü"/>
              <a:defRPr/>
            </a:pPr>
            <a:r>
              <a:rPr lang="ja-JP" altLang="en-US" dirty="0"/>
              <a:t>ラングミュアはジェネラルエレクトリック（</a:t>
            </a:r>
            <a:r>
              <a:rPr lang="en-US" altLang="ja-JP" dirty="0"/>
              <a:t>GE</a:t>
            </a:r>
            <a:r>
              <a:rPr lang="ja-JP" altLang="en-US" dirty="0"/>
              <a:t>）社で電球の研究</a:t>
            </a:r>
          </a:p>
          <a:p>
            <a:pPr eaLnBrk="1" hangingPunct="1">
              <a:spcBef>
                <a:spcPts val="1200"/>
              </a:spcBef>
              <a:buFont typeface="Wingdings" panose="05000000000000000000" pitchFamily="2" charset="2"/>
              <a:buChar char="ü"/>
              <a:defRPr/>
            </a:pPr>
            <a:r>
              <a:rPr lang="ja-JP" altLang="en-US" dirty="0"/>
              <a:t>電球のタングステンフィラメントの消耗の問題</a:t>
            </a:r>
          </a:p>
          <a:p>
            <a:pPr eaLnBrk="1" hangingPunct="1">
              <a:spcBef>
                <a:spcPts val="1200"/>
              </a:spcBef>
              <a:buFont typeface="Wingdings" panose="05000000000000000000" pitchFamily="2" charset="2"/>
              <a:buChar char="ü"/>
              <a:defRPr/>
            </a:pPr>
            <a:r>
              <a:rPr lang="ja-JP" altLang="en-US" dirty="0"/>
              <a:t>不純物をとりのぞくより，不活性ガスを充填した方がよい</a:t>
            </a:r>
          </a:p>
          <a:p>
            <a:pPr eaLnBrk="1" hangingPunct="1">
              <a:spcBef>
                <a:spcPts val="1200"/>
              </a:spcBef>
              <a:buFont typeface="Wingdings" panose="05000000000000000000" pitchFamily="2" charset="2"/>
              <a:buChar char="ü"/>
              <a:defRPr/>
            </a:pPr>
            <a:r>
              <a:rPr lang="ja-JP" altLang="en-US" dirty="0"/>
              <a:t>気体の圧力と吸着量の関係についての考察</a:t>
            </a:r>
          </a:p>
          <a:p>
            <a:pPr eaLnBrk="1" hangingPunct="1">
              <a:spcBef>
                <a:spcPts val="1200"/>
              </a:spcBef>
              <a:buFont typeface="Wingdings" panose="05000000000000000000" pitchFamily="2" charset="2"/>
              <a:buChar char="ü"/>
              <a:defRPr/>
            </a:pPr>
            <a:r>
              <a:rPr lang="ja-JP" altLang="en-US" dirty="0"/>
              <a:t>ラングミュア式を提唱</a:t>
            </a:r>
            <a:endParaRPr lang="ja-JP" altLang="en-US" sz="2000" dirty="0"/>
          </a:p>
          <a:p>
            <a:pPr marL="533400" eaLnBrk="1" hangingPunct="1">
              <a:spcBef>
                <a:spcPts val="1200"/>
              </a:spcBef>
              <a:buFont typeface="Arial" panose="020B0604020202020204" pitchFamily="34" charset="0"/>
              <a:buChar char="•"/>
              <a:defRPr/>
            </a:pPr>
            <a:endParaRPr lang="en-US" altLang="ja-JP" sz="2000" dirty="0"/>
          </a:p>
          <a:p>
            <a:pPr marL="533400" eaLnBrk="1" hangingPunct="1">
              <a:spcBef>
                <a:spcPts val="1200"/>
              </a:spcBef>
              <a:buFont typeface="Arial" panose="020B0604020202020204" pitchFamily="34" charset="0"/>
              <a:buChar char="•"/>
              <a:defRPr/>
            </a:pPr>
            <a:r>
              <a:rPr lang="ja-JP" altLang="en-US" sz="2000" dirty="0"/>
              <a:t>ほとんどの吸着現象に適用できる＝とくに液相吸着</a:t>
            </a:r>
            <a:endParaRPr lang="en-US" altLang="ja-JP" sz="2000" dirty="0"/>
          </a:p>
          <a:p>
            <a:pPr marL="533400" eaLnBrk="1" hangingPunct="1">
              <a:buFont typeface="Arial" panose="020B0604020202020204" pitchFamily="34" charset="0"/>
              <a:buChar char="•"/>
              <a:defRPr/>
            </a:pPr>
            <a:r>
              <a:rPr lang="ja-JP" altLang="en-US" sz="2000" dirty="0"/>
              <a:t>理論的に導き出すことができる＝応用範囲がひろく，吸着をともなう化学反応（たとえば固体触媒反応）の説明に使える</a:t>
            </a:r>
          </a:p>
        </p:txBody>
      </p:sp>
    </p:spTree>
    <p:extLst>
      <p:ext uri="{BB962C8B-B14F-4D97-AF65-F5344CB8AC3E}">
        <p14:creationId xmlns:p14="http://schemas.microsoft.com/office/powerpoint/2010/main" val="176574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p:txBody>
          <a:bodyPr/>
          <a:lstStyle/>
          <a:p>
            <a:pPr eaLnBrk="1" hangingPunct="1">
              <a:defRPr/>
            </a:pPr>
            <a:r>
              <a:rPr lang="ja-JP" altLang="en-US"/>
              <a:t>ラングミュアの業績</a:t>
            </a:r>
          </a:p>
        </p:txBody>
      </p:sp>
      <p:sp>
        <p:nvSpPr>
          <p:cNvPr id="1073155" name="Rectangle 3"/>
          <p:cNvSpPr>
            <a:spLocks noGrp="1" noChangeArrowheads="1"/>
          </p:cNvSpPr>
          <p:nvPr>
            <p:ph type="body" idx="1"/>
          </p:nvPr>
        </p:nvSpPr>
        <p:spPr>
          <a:xfrm>
            <a:off x="457200" y="1282700"/>
            <a:ext cx="8229600" cy="4525963"/>
          </a:xfrm>
        </p:spPr>
        <p:txBody>
          <a:bodyPr>
            <a:noAutofit/>
          </a:bodyPr>
          <a:lstStyle/>
          <a:p>
            <a:pPr eaLnBrk="1" hangingPunct="1">
              <a:buFont typeface="Wingdings" panose="05000000000000000000" pitchFamily="2" charset="2"/>
              <a:buChar char="ü"/>
              <a:defRPr/>
            </a:pPr>
            <a:r>
              <a:rPr lang="ja-JP" altLang="en-US" dirty="0"/>
              <a:t>多くの人が知りたかったことを</a:t>
            </a:r>
          </a:p>
          <a:p>
            <a:pPr marL="617538" indent="-274638" eaLnBrk="1" hangingPunct="1">
              <a:buFontTx/>
              <a:buChar char="•"/>
              <a:defRPr/>
            </a:pPr>
            <a:r>
              <a:rPr lang="ja-JP" altLang="en-US" sz="2200" dirty="0"/>
              <a:t>だれにでも理解できることばで</a:t>
            </a:r>
          </a:p>
          <a:p>
            <a:pPr marL="617538" indent="-274638" eaLnBrk="1" hangingPunct="1">
              <a:buFontTx/>
              <a:buChar char="•"/>
              <a:defRPr/>
            </a:pPr>
            <a:r>
              <a:rPr lang="ja-JP" altLang="en-US" sz="2200" dirty="0"/>
              <a:t>すっきりと説明した．</a:t>
            </a:r>
            <a:endParaRPr lang="ja-JP" altLang="en-US" sz="2000" dirty="0"/>
          </a:p>
          <a:p>
            <a:pPr eaLnBrk="1" hangingPunct="1">
              <a:spcBef>
                <a:spcPts val="1200"/>
              </a:spcBef>
              <a:buFont typeface="Wingdings" panose="05000000000000000000" pitchFamily="2" charset="2"/>
              <a:buChar char="ü"/>
              <a:defRPr/>
            </a:pPr>
            <a:r>
              <a:rPr lang="ja-JP" altLang="en-US" dirty="0"/>
              <a:t>よく考えれば，</a:t>
            </a:r>
          </a:p>
          <a:p>
            <a:pPr marL="617538" indent="-274638" eaLnBrk="1" hangingPunct="1">
              <a:buFontTx/>
              <a:buChar char="•"/>
              <a:defRPr/>
            </a:pPr>
            <a:r>
              <a:rPr lang="ja-JP" altLang="en-US" sz="2200" dirty="0"/>
              <a:t>だれでもその結論に到達できる</a:t>
            </a:r>
          </a:p>
          <a:p>
            <a:pPr marL="617538" indent="-274638" eaLnBrk="1" hangingPunct="1">
              <a:buFontTx/>
              <a:buChar char="•"/>
              <a:defRPr/>
            </a:pPr>
            <a:r>
              <a:rPr lang="ja-JP" altLang="en-US" sz="2200" dirty="0"/>
              <a:t>だれが発見しても不思議ではなかった</a:t>
            </a:r>
          </a:p>
          <a:p>
            <a:pPr marL="617538" indent="-274638" eaLnBrk="1" hangingPunct="1">
              <a:buFontTx/>
              <a:buChar char="•"/>
              <a:defRPr/>
            </a:pPr>
            <a:r>
              <a:rPr lang="ja-JP" altLang="en-US" sz="2200" dirty="0"/>
              <a:t>なぁんだ，そうだったのか</a:t>
            </a:r>
            <a:r>
              <a:rPr lang="ja-JP" altLang="en-US" sz="2200" dirty="0" err="1"/>
              <a:t>．．．</a:t>
            </a:r>
            <a:endParaRPr lang="ja-JP" altLang="en-US" sz="2000" dirty="0"/>
          </a:p>
          <a:p>
            <a:pPr eaLnBrk="1" hangingPunct="1">
              <a:spcBef>
                <a:spcPts val="1200"/>
              </a:spcBef>
              <a:buFont typeface="Wingdings" panose="05000000000000000000" pitchFamily="2" charset="2"/>
              <a:buChar char="ü"/>
              <a:defRPr/>
            </a:pPr>
            <a:r>
              <a:rPr lang="ja-JP" altLang="en-US" dirty="0"/>
              <a:t>だから，みんなが</a:t>
            </a:r>
          </a:p>
          <a:p>
            <a:pPr marL="0" indent="0" algn="ctr" eaLnBrk="1" hangingPunct="1">
              <a:buNone/>
              <a:defRPr/>
            </a:pPr>
            <a:r>
              <a:rPr lang="ja-JP" altLang="en-US" sz="4800" dirty="0">
                <a:solidFill>
                  <a:schemeClr val="accent6">
                    <a:lumMod val="50000"/>
                  </a:schemeClr>
                </a:solidFill>
                <a:effectLst/>
              </a:rPr>
              <a:t>○○○た！</a:t>
            </a:r>
            <a:endParaRPr lang="en-US" altLang="ja-JP" sz="4800" dirty="0">
              <a:solidFill>
                <a:schemeClr val="accent6">
                  <a:lumMod val="50000"/>
                </a:schemeClr>
              </a:solidFill>
              <a:effectLst/>
            </a:endParaRPr>
          </a:p>
          <a:p>
            <a:pPr marL="0" indent="0" algn="ctr" eaLnBrk="1" hangingPunct="1">
              <a:buNone/>
              <a:defRPr/>
            </a:pPr>
            <a:r>
              <a:rPr lang="ja-JP" altLang="en-US" sz="4000" dirty="0">
                <a:solidFill>
                  <a:schemeClr val="accent6">
                    <a:lumMod val="50000"/>
                  </a:schemeClr>
                </a:solidFill>
                <a:effectLst/>
              </a:rPr>
              <a:t>＝ オリジナル（</a:t>
            </a:r>
            <a:r>
              <a:rPr lang="en-US" altLang="ja-JP" sz="4000" dirty="0">
                <a:solidFill>
                  <a:schemeClr val="accent6">
                    <a:lumMod val="50000"/>
                  </a:schemeClr>
                </a:solidFill>
                <a:effectLst/>
              </a:rPr>
              <a:t>original</a:t>
            </a:r>
            <a:r>
              <a:rPr lang="ja-JP" altLang="en-US" sz="4000" dirty="0">
                <a:solidFill>
                  <a:schemeClr val="accent6">
                    <a:lumMod val="50000"/>
                  </a:schemeClr>
                </a:solidFill>
                <a:effectLst/>
              </a:rPr>
              <a:t>）</a:t>
            </a:r>
          </a:p>
        </p:txBody>
      </p:sp>
    </p:spTree>
    <p:extLst>
      <p:ext uri="{BB962C8B-B14F-4D97-AF65-F5344CB8AC3E}">
        <p14:creationId xmlns:p14="http://schemas.microsoft.com/office/powerpoint/2010/main" val="136055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73155">
                                            <p:txEl>
                                              <p:pRg st="8" end="8"/>
                                            </p:txEl>
                                          </p:spTgt>
                                        </p:tgtEl>
                                        <p:attrNameLst>
                                          <p:attrName>style.visibility</p:attrName>
                                        </p:attrNameLst>
                                      </p:cBhvr>
                                      <p:to>
                                        <p:strVal val="visible"/>
                                      </p:to>
                                    </p:set>
                                    <p:animEffect transition="in" filter="fade">
                                      <p:cBhvr>
                                        <p:cTn id="7" dur="500"/>
                                        <p:tgtEl>
                                          <p:spTgt spid="1073155">
                                            <p:txEl>
                                              <p:pRg st="8" end="8"/>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73155">
                                            <p:txEl>
                                              <p:pRg st="9" end="9"/>
                                            </p:txEl>
                                          </p:spTgt>
                                        </p:tgtEl>
                                        <p:attrNameLst>
                                          <p:attrName>style.visibility</p:attrName>
                                        </p:attrNameLst>
                                      </p:cBhvr>
                                      <p:to>
                                        <p:strVal val="visible"/>
                                      </p:to>
                                    </p:set>
                                    <p:animEffect transition="in" filter="fade">
                                      <p:cBhvr>
                                        <p:cTn id="12" dur="500"/>
                                        <p:tgtEl>
                                          <p:spTgt spid="10731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コンピューターのスクリーンショット&#10;&#10;自動的に生成された説明">
            <a:extLst>
              <a:ext uri="{FF2B5EF4-FFF2-40B4-BE49-F238E27FC236}">
                <a16:creationId xmlns:a16="http://schemas.microsoft.com/office/drawing/2014/main" id="{D87F31EA-B2C2-4068-8D9F-901C27281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pic>
        <p:nvPicPr>
          <p:cNvPr id="3" name="図 2" descr="テキスト が含まれている画像&#10;&#10;自動的に生成された説明">
            <a:extLst>
              <a:ext uri="{FF2B5EF4-FFF2-40B4-BE49-F238E27FC236}">
                <a16:creationId xmlns:a16="http://schemas.microsoft.com/office/drawing/2014/main" id="{E4E32C0E-CAFE-43D5-9277-FFB621447B5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800"/>
                    </a14:imgEffect>
                    <a14:imgEffect>
                      <a14:saturation sat="66000"/>
                    </a14:imgEffect>
                    <a14:imgEffect>
                      <a14:brightnessContrast bright="-10000" contrast="25000"/>
                    </a14:imgEffect>
                  </a14:imgLayer>
                </a14:imgProps>
              </a:ext>
              <a:ext uri="{28A0092B-C50C-407E-A947-70E740481C1C}">
                <a14:useLocalDpi xmlns:a14="http://schemas.microsoft.com/office/drawing/2010/main" val="0"/>
              </a:ext>
            </a:extLst>
          </a:blip>
          <a:stretch>
            <a:fillRect/>
          </a:stretch>
        </p:blipFill>
        <p:spPr>
          <a:xfrm rot="5400000">
            <a:off x="5154149" y="2270786"/>
            <a:ext cx="4559829" cy="3419872"/>
          </a:xfrm>
          <a:prstGeom prst="rect">
            <a:avLst/>
          </a:prstGeom>
        </p:spPr>
      </p:pic>
    </p:spTree>
    <p:extLst>
      <p:ext uri="{BB962C8B-B14F-4D97-AF65-F5344CB8AC3E}">
        <p14:creationId xmlns:p14="http://schemas.microsoft.com/office/powerpoint/2010/main" val="21765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tIns="72000"/>
          <a:lstStyle/>
          <a:p>
            <a:r>
              <a:rPr lang="ja-JP" altLang="en-US"/>
              <a:t>研究</a:t>
            </a:r>
          </a:p>
        </p:txBody>
      </p:sp>
      <p:sp>
        <p:nvSpPr>
          <p:cNvPr id="629763" name="Rectangle 3"/>
          <p:cNvSpPr>
            <a:spLocks noGrp="1" noChangeArrowheads="1"/>
          </p:cNvSpPr>
          <p:nvPr>
            <p:ph type="body" idx="1"/>
          </p:nvPr>
        </p:nvSpPr>
        <p:spPr>
          <a:xfrm>
            <a:off x="358775" y="836613"/>
            <a:ext cx="8456613" cy="5399087"/>
          </a:xfrm>
        </p:spPr>
        <p:txBody>
          <a:bodyPr/>
          <a:lstStyle/>
          <a:p>
            <a:r>
              <a:rPr lang="en-US" altLang="ja-JP" dirty="0">
                <a:solidFill>
                  <a:schemeClr val="bg1">
                    <a:lumMod val="65000"/>
                  </a:schemeClr>
                </a:solidFill>
              </a:rPr>
              <a:t>■	</a:t>
            </a:r>
            <a:r>
              <a:rPr lang="ja-JP" altLang="en-US" dirty="0">
                <a:solidFill>
                  <a:schemeClr val="bg1">
                    <a:lumMod val="65000"/>
                  </a:schemeClr>
                </a:solidFill>
              </a:rPr>
              <a:t>基礎研究と応用研究</a:t>
            </a:r>
          </a:p>
          <a:p>
            <a:r>
              <a:rPr lang="ja-JP" altLang="en-US" dirty="0">
                <a:solidFill>
                  <a:schemeClr val="bg1">
                    <a:lumMod val="65000"/>
                  </a:schemeClr>
                </a:solidFill>
              </a:rPr>
              <a:t>■	大学の研究と企業の研究</a:t>
            </a:r>
          </a:p>
          <a:p>
            <a:r>
              <a:rPr lang="ja-JP" altLang="en-US" dirty="0">
                <a:solidFill>
                  <a:schemeClr val="bg1">
                    <a:lumMod val="65000"/>
                  </a:schemeClr>
                </a:solidFill>
              </a:rPr>
              <a:t>■	価値のある研究と価値のない研究</a:t>
            </a:r>
          </a:p>
          <a:p>
            <a:r>
              <a:rPr lang="ja-JP" altLang="en-US" dirty="0">
                <a:solidFill>
                  <a:schemeClr val="bg1">
                    <a:lumMod val="65000"/>
                  </a:schemeClr>
                </a:solidFill>
              </a:rPr>
              <a:t>■	役にたつ研究と役にたたない研究</a:t>
            </a:r>
          </a:p>
          <a:p>
            <a:r>
              <a:rPr lang="ja-JP" altLang="en-US" dirty="0">
                <a:solidFill>
                  <a:schemeClr val="bg1">
                    <a:lumMod val="65000"/>
                  </a:schemeClr>
                </a:solidFill>
              </a:rPr>
              <a:t>■	目的のある研究と目的のない研究</a:t>
            </a:r>
          </a:p>
          <a:p>
            <a:r>
              <a:rPr lang="ja-JP" altLang="en-US" dirty="0">
                <a:solidFill>
                  <a:schemeClr val="bg1">
                    <a:lumMod val="65000"/>
                  </a:schemeClr>
                </a:solidFill>
              </a:rPr>
              <a:t>■	教育（学位：「研究」について授与される）と研究</a:t>
            </a:r>
          </a:p>
          <a:p>
            <a:r>
              <a:rPr lang="ja-JP" altLang="en-US" dirty="0">
                <a:solidFill>
                  <a:schemeClr val="bg1">
                    <a:lumMod val="65000"/>
                  </a:schemeClr>
                </a:solidFill>
              </a:rPr>
              <a:t>■	公的研究費をつかう研究とそうでない研究</a:t>
            </a:r>
            <a:endParaRPr lang="ja-JP" altLang="en-US" sz="2800" dirty="0">
              <a:solidFill>
                <a:schemeClr val="bg1">
                  <a:lumMod val="65000"/>
                </a:schemeClr>
              </a:solidFill>
              <a:effectLst>
                <a:outerShdw blurRad="38100" dist="38100" dir="2700000" algn="tl">
                  <a:srgbClr val="000000"/>
                </a:outerShdw>
              </a:effectLst>
            </a:endParaRPr>
          </a:p>
        </p:txBody>
      </p:sp>
      <p:sp>
        <p:nvSpPr>
          <p:cNvPr id="2" name="テキスト ボックス 1">
            <a:extLst>
              <a:ext uri="{FF2B5EF4-FFF2-40B4-BE49-F238E27FC236}">
                <a16:creationId xmlns:a16="http://schemas.microsoft.com/office/drawing/2014/main" id="{D22CB11E-3F3A-4A74-BB43-ADA884BBA681}"/>
              </a:ext>
            </a:extLst>
          </p:cNvPr>
          <p:cNvSpPr txBox="1"/>
          <p:nvPr/>
        </p:nvSpPr>
        <p:spPr>
          <a:xfrm>
            <a:off x="1050045" y="5175252"/>
            <a:ext cx="7043915"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Q</a:t>
            </a:r>
            <a:r>
              <a:rPr kumimoji="1" lang="en-US" altLang="ja-JP"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研究にもとめられるものはなんですか．</a:t>
            </a:r>
          </a:p>
        </p:txBody>
      </p:sp>
      <p:sp>
        <p:nvSpPr>
          <p:cNvPr id="13" name="Text Box 4">
            <a:extLst>
              <a:ext uri="{FF2B5EF4-FFF2-40B4-BE49-F238E27FC236}">
                <a16:creationId xmlns:a16="http://schemas.microsoft.com/office/drawing/2014/main" id="{F64B5B9A-EB9A-4917-9A01-AA6994C437EF}"/>
              </a:ext>
            </a:extLst>
          </p:cNvPr>
          <p:cNvSpPr txBox="1">
            <a:spLocks noChangeArrowheads="1"/>
          </p:cNvSpPr>
          <p:nvPr/>
        </p:nvSpPr>
        <p:spPr bwMode="auto">
          <a:xfrm>
            <a:off x="900113" y="4365625"/>
            <a:ext cx="7451725" cy="1871663"/>
          </a:xfrm>
          <a:prstGeom prst="rect">
            <a:avLst/>
          </a:prstGeom>
          <a:solidFill>
            <a:srgbClr val="CC0000"/>
          </a:solidFill>
          <a:ln>
            <a:noFill/>
          </a:ln>
          <a:effectLst>
            <a:outerShdw dist="107763" dir="2700000" algn="ctr" rotWithShape="0">
              <a:schemeClr val="bg2">
                <a:alpha val="50000"/>
              </a:schemeClr>
            </a:outerShdw>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オリジナリティ（</a:t>
            </a:r>
            <a:r>
              <a:rPr kumimoji="1" lang="en-US" altLang="ja-JP"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originality</a:t>
            </a:r>
            <a:r>
              <a:rPr kumimoji="1" lang="ja-JP"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独創性（「＝奇抜性・新規性」ではない）</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《origin</a:t>
            </a:r>
            <a:r>
              <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＝原点</a:t>
            </a:r>
            <a:r>
              <a:rPr kumimoji="1" lang="en-US" altLang="ja-JP"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a:t>
            </a:r>
            <a:endParaRPr kumimoji="1" lang="en-US" altLang="ja-JP" sz="1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nvGrpSpPr>
          <p:cNvPr id="3" name="Group 11">
            <a:extLst>
              <a:ext uri="{FF2B5EF4-FFF2-40B4-BE49-F238E27FC236}">
                <a16:creationId xmlns:a16="http://schemas.microsoft.com/office/drawing/2014/main" id="{4EE2DCD7-5A4C-ACF3-1C0E-374F250BC0AE}"/>
              </a:ext>
            </a:extLst>
          </p:cNvPr>
          <p:cNvGrpSpPr>
            <a:grpSpLocks/>
          </p:cNvGrpSpPr>
          <p:nvPr/>
        </p:nvGrpSpPr>
        <p:grpSpPr bwMode="auto">
          <a:xfrm>
            <a:off x="6011863" y="728663"/>
            <a:ext cx="2460625" cy="2555875"/>
            <a:chOff x="3787" y="459"/>
            <a:chExt cx="1550" cy="1610"/>
          </a:xfrm>
        </p:grpSpPr>
        <p:sp>
          <p:nvSpPr>
            <p:cNvPr id="4" name="Line 6">
              <a:extLst>
                <a:ext uri="{FF2B5EF4-FFF2-40B4-BE49-F238E27FC236}">
                  <a16:creationId xmlns:a16="http://schemas.microsoft.com/office/drawing/2014/main" id="{29FD7BB6-FE12-F5D4-BFA1-2FEE6199F3B1}"/>
                </a:ext>
              </a:extLst>
            </p:cNvPr>
            <p:cNvSpPr>
              <a:spLocks noChangeShapeType="1"/>
            </p:cNvSpPr>
            <p:nvPr/>
          </p:nvSpPr>
          <p:spPr bwMode="auto">
            <a:xfrm flipV="1">
              <a:off x="4002" y="604"/>
              <a:ext cx="0" cy="1206"/>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5" name="Line 7">
              <a:extLst>
                <a:ext uri="{FF2B5EF4-FFF2-40B4-BE49-F238E27FC236}">
                  <a16:creationId xmlns:a16="http://schemas.microsoft.com/office/drawing/2014/main" id="{512157D1-3C8C-4EEC-EAFA-7EA3D9A1F811}"/>
                </a:ext>
              </a:extLst>
            </p:cNvPr>
            <p:cNvSpPr>
              <a:spLocks noChangeShapeType="1"/>
            </p:cNvSpPr>
            <p:nvPr/>
          </p:nvSpPr>
          <p:spPr bwMode="auto">
            <a:xfrm flipV="1">
              <a:off x="4002" y="1804"/>
              <a:ext cx="1206"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6" name="Text Box 8">
              <a:extLst>
                <a:ext uri="{FF2B5EF4-FFF2-40B4-BE49-F238E27FC236}">
                  <a16:creationId xmlns:a16="http://schemas.microsoft.com/office/drawing/2014/main" id="{571BBD1E-8C9C-7C17-B6B6-0A6133883EB9}"/>
                </a:ext>
              </a:extLst>
            </p:cNvPr>
            <p:cNvSpPr txBox="1">
              <a:spLocks noChangeArrowheads="1"/>
            </p:cNvSpPr>
            <p:nvPr/>
          </p:nvSpPr>
          <p:spPr bwMode="auto">
            <a:xfrm>
              <a:off x="3834" y="1778"/>
              <a:ext cx="2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HGP創英角ｺﾞｼｯｸUB" pitchFamily="50" charset="-128"/>
                  <a:cs typeface="+mn-cs"/>
                </a:rPr>
                <a:t>O</a:t>
              </a:r>
            </a:p>
          </p:txBody>
        </p:sp>
        <p:sp>
          <p:nvSpPr>
            <p:cNvPr id="7" name="Text Box 9">
              <a:extLst>
                <a:ext uri="{FF2B5EF4-FFF2-40B4-BE49-F238E27FC236}">
                  <a16:creationId xmlns:a16="http://schemas.microsoft.com/office/drawing/2014/main" id="{3453F05F-B3E0-8E44-C75A-746CB0AC03E6}"/>
                </a:ext>
              </a:extLst>
            </p:cNvPr>
            <p:cNvSpPr txBox="1">
              <a:spLocks noChangeArrowheads="1"/>
            </p:cNvSpPr>
            <p:nvPr/>
          </p:nvSpPr>
          <p:spPr bwMode="auto">
            <a:xfrm>
              <a:off x="3787" y="459"/>
              <a:ext cx="2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HGP創英角ｺﾞｼｯｸUB" pitchFamily="50" charset="-128"/>
                  <a:cs typeface="+mn-cs"/>
                </a:rPr>
                <a:t>y</a:t>
              </a:r>
            </a:p>
          </p:txBody>
        </p:sp>
        <p:sp>
          <p:nvSpPr>
            <p:cNvPr id="8" name="Text Box 10">
              <a:extLst>
                <a:ext uri="{FF2B5EF4-FFF2-40B4-BE49-F238E27FC236}">
                  <a16:creationId xmlns:a16="http://schemas.microsoft.com/office/drawing/2014/main" id="{B5F6A264-E011-E7BA-752C-94BAC23F6B4A}"/>
                </a:ext>
              </a:extLst>
            </p:cNvPr>
            <p:cNvSpPr txBox="1">
              <a:spLocks noChangeArrowheads="1"/>
            </p:cNvSpPr>
            <p:nvPr/>
          </p:nvSpPr>
          <p:spPr bwMode="auto">
            <a:xfrm>
              <a:off x="5103" y="1781"/>
              <a:ext cx="2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HGP創英角ｺﾞｼｯｸUB" pitchFamily="50" charset="-128"/>
                  <a:cs typeface="+mn-cs"/>
                </a:rPr>
                <a:t>x</a:t>
              </a:r>
            </a:p>
          </p:txBody>
        </p:sp>
      </p:grpSp>
    </p:spTree>
    <p:extLst>
      <p:ext uri="{BB962C8B-B14F-4D97-AF65-F5344CB8AC3E}">
        <p14:creationId xmlns:p14="http://schemas.microsoft.com/office/powerpoint/2010/main" val="1819679438"/>
      </p:ext>
    </p:extLst>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pPr eaLnBrk="1" hangingPunct="1">
              <a:defRPr/>
            </a:pPr>
            <a:r>
              <a:rPr lang="ja-JP" altLang="en-US"/>
              <a:t>予定</a:t>
            </a:r>
          </a:p>
        </p:txBody>
      </p:sp>
      <p:sp>
        <p:nvSpPr>
          <p:cNvPr id="648195" name="Rectangle 3"/>
          <p:cNvSpPr>
            <a:spLocks noGrp="1" noChangeArrowheads="1"/>
          </p:cNvSpPr>
          <p:nvPr>
            <p:ph type="body" idx="1"/>
          </p:nvPr>
        </p:nvSpPr>
        <p:spPr>
          <a:xfrm>
            <a:off x="43517" y="908720"/>
            <a:ext cx="9075092" cy="5617170"/>
          </a:xfrm>
        </p:spPr>
        <p:txBody>
          <a:bodyPr/>
          <a:lstStyle/>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1</a:t>
            </a:r>
            <a:r>
              <a:rPr lang="ja-JP" altLang="en-US" sz="1800" dirty="0">
                <a:solidFill>
                  <a:schemeClr val="bg1">
                    <a:lumMod val="50000"/>
                  </a:schemeClr>
                </a:solidFill>
                <a:effectLst/>
              </a:rPr>
              <a:t>）</a:t>
            </a:r>
            <a:r>
              <a:rPr lang="en-US" altLang="ja-JP" sz="1800" dirty="0">
                <a:solidFill>
                  <a:schemeClr val="bg1">
                    <a:lumMod val="50000"/>
                  </a:schemeClr>
                </a:solidFill>
                <a:effectLst/>
              </a:rPr>
              <a:t>9/10《2》	</a:t>
            </a:r>
            <a:r>
              <a:rPr lang="ja-JP" altLang="en-US" sz="1800" dirty="0">
                <a:solidFill>
                  <a:schemeClr val="bg1">
                    <a:lumMod val="50000"/>
                  </a:schemeClr>
                </a:solidFill>
                <a:effectLst/>
              </a:rPr>
              <a:t>科学研究に必要なことー自己紹介からのイントロダクション</a:t>
            </a:r>
          </a:p>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2</a:t>
            </a:r>
            <a:r>
              <a:rPr lang="ja-JP" altLang="en-US" sz="1800" dirty="0">
                <a:solidFill>
                  <a:schemeClr val="bg1">
                    <a:lumMod val="50000"/>
                  </a:schemeClr>
                </a:solidFill>
                <a:effectLst/>
              </a:rPr>
              <a:t>）</a:t>
            </a:r>
            <a:r>
              <a:rPr lang="en-US" altLang="ja-JP" sz="1800" dirty="0">
                <a:solidFill>
                  <a:schemeClr val="bg1">
                    <a:lumMod val="50000"/>
                  </a:schemeClr>
                </a:solidFill>
                <a:effectLst/>
              </a:rPr>
              <a:t>9/10《3》	</a:t>
            </a:r>
            <a:r>
              <a:rPr lang="ja-JP" altLang="en-US" sz="1800" dirty="0">
                <a:solidFill>
                  <a:schemeClr val="bg1">
                    <a:lumMod val="50000"/>
                  </a:schemeClr>
                </a:solidFill>
                <a:effectLst/>
              </a:rPr>
              <a:t>化学の基本「モルとアボガドロ定数」からまなぶ科学の方法論</a:t>
            </a:r>
            <a:endParaRPr lang="en-US" altLang="ja-JP" sz="1800" dirty="0">
              <a:solidFill>
                <a:schemeClr val="bg1">
                  <a:lumMod val="50000"/>
                </a:schemeClr>
              </a:solidFill>
              <a:effectLst/>
            </a:endParaRPr>
          </a:p>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3</a:t>
            </a:r>
            <a:r>
              <a:rPr lang="ja-JP" altLang="en-US" sz="1800" dirty="0">
                <a:solidFill>
                  <a:schemeClr val="bg1">
                    <a:lumMod val="50000"/>
                  </a:schemeClr>
                </a:solidFill>
                <a:effectLst/>
              </a:rPr>
              <a:t>）</a:t>
            </a:r>
            <a:r>
              <a:rPr lang="en-US" altLang="ja-JP" sz="1800" dirty="0">
                <a:solidFill>
                  <a:schemeClr val="bg1">
                    <a:lumMod val="50000"/>
                  </a:schemeClr>
                </a:solidFill>
                <a:effectLst/>
              </a:rPr>
              <a:t>9/10《4》</a:t>
            </a:r>
            <a:r>
              <a:rPr lang="ja-JP" altLang="en-US" sz="1800" dirty="0">
                <a:solidFill>
                  <a:schemeClr val="bg1">
                    <a:lumMod val="50000"/>
                  </a:schemeClr>
                </a:solidFill>
                <a:effectLst/>
              </a:rPr>
              <a:t>	科学研究の方法論ー必要条件</a:t>
            </a:r>
            <a:r>
              <a:rPr lang="en-US" altLang="ja-JP" sz="1800" dirty="0">
                <a:solidFill>
                  <a:schemeClr val="bg1">
                    <a:lumMod val="50000"/>
                  </a:schemeClr>
                </a:solidFill>
                <a:effectLst/>
              </a:rPr>
              <a:t>/</a:t>
            </a:r>
            <a:r>
              <a:rPr lang="ja-JP" altLang="en-US" sz="1800" dirty="0">
                <a:solidFill>
                  <a:schemeClr val="bg1">
                    <a:lumMod val="50000"/>
                  </a:schemeClr>
                </a:solidFill>
                <a:effectLst/>
              </a:rPr>
              <a:t>十分条件と相関関係</a:t>
            </a:r>
            <a:r>
              <a:rPr lang="en-US" altLang="ja-JP" sz="1800" dirty="0">
                <a:solidFill>
                  <a:schemeClr val="bg1">
                    <a:lumMod val="50000"/>
                  </a:schemeClr>
                </a:solidFill>
                <a:effectLst/>
              </a:rPr>
              <a:t>/</a:t>
            </a:r>
            <a:r>
              <a:rPr lang="ja-JP" altLang="en-US" sz="1800" dirty="0">
                <a:solidFill>
                  <a:schemeClr val="bg1">
                    <a:lumMod val="50000"/>
                  </a:schemeClr>
                </a:solidFill>
                <a:effectLst/>
              </a:rPr>
              <a:t>因果関係</a:t>
            </a:r>
            <a:endParaRPr lang="en-US" altLang="ja-JP" sz="1800" dirty="0">
              <a:solidFill>
                <a:schemeClr val="bg1">
                  <a:lumMod val="50000"/>
                </a:schemeClr>
              </a:solidFill>
              <a:effectLst/>
            </a:endParaRPr>
          </a:p>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4</a:t>
            </a:r>
            <a:r>
              <a:rPr lang="ja-JP" altLang="en-US" sz="1800" dirty="0">
                <a:solidFill>
                  <a:schemeClr val="bg1">
                    <a:lumMod val="50000"/>
                  </a:schemeClr>
                </a:solidFill>
                <a:effectLst/>
              </a:rPr>
              <a:t>）</a:t>
            </a:r>
            <a:r>
              <a:rPr lang="en-US" altLang="ja-JP" sz="1800" dirty="0">
                <a:solidFill>
                  <a:schemeClr val="bg1">
                    <a:lumMod val="50000"/>
                  </a:schemeClr>
                </a:solidFill>
                <a:effectLst/>
              </a:rPr>
              <a:t>9/10《5》</a:t>
            </a:r>
            <a:r>
              <a:rPr lang="ja-JP" altLang="en-US" sz="1800" dirty="0">
                <a:solidFill>
                  <a:schemeClr val="bg1">
                    <a:lumMod val="50000"/>
                  </a:schemeClr>
                </a:solidFill>
                <a:effectLst/>
              </a:rPr>
              <a:t>	科学研究の基本としての実験（観察）ノート</a:t>
            </a:r>
            <a:endParaRPr lang="en-US" altLang="ja-JP" sz="1800" dirty="0">
              <a:solidFill>
                <a:schemeClr val="bg1">
                  <a:lumMod val="50000"/>
                </a:schemeClr>
              </a:solidFill>
              <a:effectLst/>
            </a:endParaRPr>
          </a:p>
          <a:p>
            <a:pPr marL="534988" indent="-534988" eaLnBrk="1" hangingPunct="1">
              <a:spcBef>
                <a:spcPts val="300"/>
              </a:spcBef>
              <a:tabLst>
                <a:tab pos="2062163" algn="l"/>
              </a:tabLst>
              <a:defRPr/>
            </a:pPr>
            <a:r>
              <a:rPr lang="en-US" altLang="ja-JP" sz="1800" dirty="0">
                <a:solidFill>
                  <a:schemeClr val="bg1">
                    <a:lumMod val="50000"/>
                  </a:schemeClr>
                </a:solidFill>
                <a:effectLst/>
              </a:rPr>
              <a:t>		</a:t>
            </a:r>
            <a:r>
              <a:rPr lang="ja-JP" altLang="en-US" sz="1800" strike="dblStrike" dirty="0">
                <a:solidFill>
                  <a:schemeClr val="bg1">
                    <a:lumMod val="50000"/>
                  </a:schemeClr>
                </a:solidFill>
                <a:effectLst/>
              </a:rPr>
              <a:t>（感想と意見＋質問提出）</a:t>
            </a:r>
            <a:endParaRPr lang="en-US" altLang="ja-JP" sz="1800" strike="dblStrike" dirty="0">
              <a:solidFill>
                <a:schemeClr val="bg1">
                  <a:lumMod val="50000"/>
                </a:schemeClr>
              </a:solidFill>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5</a:t>
            </a:r>
            <a:r>
              <a:rPr lang="ja-JP" altLang="en-US" sz="1800" dirty="0">
                <a:solidFill>
                  <a:schemeClr val="bg1">
                    <a:lumMod val="50000"/>
                  </a:schemeClr>
                </a:solidFill>
                <a:effectLst/>
              </a:rPr>
              <a:t>）</a:t>
            </a:r>
            <a:r>
              <a:rPr lang="en-US" altLang="ja-JP" sz="1800" dirty="0">
                <a:solidFill>
                  <a:schemeClr val="bg1">
                    <a:lumMod val="50000"/>
                  </a:schemeClr>
                </a:solidFill>
                <a:effectLst/>
              </a:rPr>
              <a:t>9/11《2》</a:t>
            </a:r>
            <a:r>
              <a:rPr lang="ja-JP" altLang="en-US" sz="1800" dirty="0">
                <a:solidFill>
                  <a:schemeClr val="bg1">
                    <a:lumMod val="50000"/>
                  </a:schemeClr>
                </a:solidFill>
                <a:effectLst/>
              </a:rPr>
              <a:t>	インターネットと血液型性格判断からまなぶ科学</a:t>
            </a:r>
            <a:endParaRPr lang="en-US" altLang="ja-JP" sz="1800" dirty="0">
              <a:solidFill>
                <a:schemeClr val="bg1">
                  <a:lumMod val="50000"/>
                </a:schemeClr>
              </a:solidFill>
              <a:effectLst/>
            </a:endParaRPr>
          </a:p>
          <a:p>
            <a:pPr marL="534988" indent="-534988" eaLnBrk="1" hangingPunct="1">
              <a:spcBef>
                <a:spcPts val="300"/>
              </a:spcBef>
              <a:tabLst>
                <a:tab pos="2062163" algn="l"/>
              </a:tabLst>
              <a:defRPr/>
            </a:pPr>
            <a:r>
              <a:rPr lang="ja-JP" altLang="en-US" sz="1800" dirty="0">
                <a:solidFill>
                  <a:srgbClr val="C00000"/>
                </a:solidFill>
                <a:effectLst/>
              </a:rPr>
              <a:t>（</a:t>
            </a:r>
            <a:r>
              <a:rPr lang="en-US" altLang="ja-JP" sz="1800" dirty="0">
                <a:solidFill>
                  <a:srgbClr val="C00000"/>
                </a:solidFill>
                <a:effectLst/>
              </a:rPr>
              <a:t>6</a:t>
            </a:r>
            <a:r>
              <a:rPr lang="ja-JP" altLang="en-US" sz="1800" dirty="0">
                <a:solidFill>
                  <a:srgbClr val="C00000"/>
                </a:solidFill>
                <a:effectLst/>
              </a:rPr>
              <a:t>）</a:t>
            </a:r>
            <a:r>
              <a:rPr lang="en-US" altLang="ja-JP" sz="1800" dirty="0">
                <a:solidFill>
                  <a:srgbClr val="C00000"/>
                </a:solidFill>
                <a:effectLst/>
              </a:rPr>
              <a:t>9/11《3》</a:t>
            </a:r>
            <a:r>
              <a:rPr lang="ja-JP" altLang="en-US" sz="1800" dirty="0">
                <a:solidFill>
                  <a:srgbClr val="C00000"/>
                </a:solidFill>
                <a:effectLst/>
              </a:rPr>
              <a:t>	科学の三冠王ー科学研究でなにをめざすのか</a:t>
            </a:r>
            <a:endParaRPr lang="en-US" altLang="ja-JP" sz="1800" dirty="0">
              <a:solidFill>
                <a:srgbClr val="C00000"/>
              </a:solidFill>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7</a:t>
            </a:r>
            <a:r>
              <a:rPr lang="ja-JP" altLang="en-US" sz="1800" dirty="0">
                <a:effectLst/>
              </a:rPr>
              <a:t>）</a:t>
            </a:r>
            <a:r>
              <a:rPr lang="en-US" altLang="ja-JP" sz="1800" dirty="0">
                <a:effectLst/>
              </a:rPr>
              <a:t>9/11《4》</a:t>
            </a:r>
            <a:r>
              <a:rPr lang="ja-JP" altLang="en-US" sz="1800" dirty="0">
                <a:effectLst/>
              </a:rPr>
              <a:t>	</a:t>
            </a:r>
            <a:r>
              <a:rPr lang="en-US" altLang="ja-JP" sz="1800" dirty="0">
                <a:effectLst/>
              </a:rPr>
              <a:t>〈</a:t>
            </a:r>
            <a:r>
              <a:rPr lang="ja-JP" altLang="en-US" sz="1800" dirty="0">
                <a:effectLst/>
              </a:rPr>
              <a:t>講演会</a:t>
            </a:r>
            <a:r>
              <a:rPr lang="en-US" altLang="ja-JP" sz="1800" dirty="0">
                <a:effectLst/>
              </a:rPr>
              <a:t>〉</a:t>
            </a:r>
            <a:r>
              <a:rPr lang="ja-JP" altLang="en-US" sz="1800" dirty="0">
                <a:effectLst/>
              </a:rPr>
              <a:t>微粒子材料の構造評価ー電子トラップ測定のこころみ</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8</a:t>
            </a:r>
            <a:r>
              <a:rPr lang="ja-JP" altLang="en-US" sz="1800" dirty="0">
                <a:effectLst/>
              </a:rPr>
              <a:t>）</a:t>
            </a:r>
            <a:r>
              <a:rPr lang="en-US" altLang="ja-JP" sz="1800" dirty="0">
                <a:effectLst/>
              </a:rPr>
              <a:t>9/11《5》	</a:t>
            </a:r>
            <a:r>
              <a:rPr lang="ja-JP" altLang="en-US" sz="1800" dirty="0">
                <a:effectLst/>
              </a:rPr>
              <a:t>科学研究におけるイノベーションーなにがきっかけか</a:t>
            </a:r>
            <a:endParaRPr lang="en-US" altLang="ja-JP" sz="1800" dirty="0">
              <a:effectLst/>
            </a:endParaRPr>
          </a:p>
          <a:p>
            <a:pPr marL="534988" indent="-534988" eaLnBrk="1" hangingPunct="1">
              <a:spcBef>
                <a:spcPts val="300"/>
              </a:spcBef>
              <a:tabLst>
                <a:tab pos="2062163" algn="l"/>
              </a:tabLst>
              <a:defRPr/>
            </a:pPr>
            <a:r>
              <a:rPr lang="en-US" altLang="ja-JP" sz="1800" dirty="0">
                <a:effectLst/>
              </a:rPr>
              <a:t>		</a:t>
            </a:r>
            <a:r>
              <a:rPr lang="ja-JP" altLang="en-US" sz="1800" dirty="0">
                <a:effectLst/>
              </a:rPr>
              <a:t> （感想と意見提出）</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algn="ctr" eaLnBrk="1" hangingPunct="1">
              <a:spcBef>
                <a:spcPts val="300"/>
              </a:spcBef>
              <a:tabLst>
                <a:tab pos="2062163" algn="l"/>
              </a:tabLst>
              <a:defRPr/>
            </a:pPr>
            <a:r>
              <a:rPr lang="en-US" altLang="ja-JP" sz="2000" dirty="0">
                <a:solidFill>
                  <a:srgbClr val="CC0000"/>
                </a:solidFill>
                <a:effectLst/>
              </a:rPr>
              <a:t>9/19</a:t>
            </a:r>
            <a:r>
              <a:rPr lang="ja-JP" altLang="en-US" sz="2000" dirty="0">
                <a:solidFill>
                  <a:srgbClr val="CC0000"/>
                </a:solidFill>
                <a:effectLst/>
              </a:rPr>
              <a:t>（金）までに</a:t>
            </a:r>
            <a:endParaRPr lang="en-US" altLang="ja-JP" sz="2000" dirty="0">
              <a:solidFill>
                <a:srgbClr val="CC0000"/>
              </a:solidFill>
              <a:effectLst/>
            </a:endParaRPr>
          </a:p>
          <a:p>
            <a:pPr marL="534988" indent="-534988" algn="ctr" eaLnBrk="1" hangingPunct="1">
              <a:spcBef>
                <a:spcPts val="300"/>
              </a:spcBef>
              <a:tabLst>
                <a:tab pos="2062163" algn="l"/>
              </a:tabLst>
              <a:defRPr/>
            </a:pPr>
            <a:r>
              <a:rPr lang="ja-JP" altLang="en-US" dirty="0">
                <a:solidFill>
                  <a:srgbClr val="CC0000"/>
                </a:solidFill>
                <a:effectLst/>
              </a:rPr>
              <a:t>「オリジナルな」クイズをつくってレポートとして提出</a:t>
            </a:r>
            <a:endParaRPr lang="en-US" altLang="ja-JP" sz="1800" dirty="0">
              <a:solidFill>
                <a:srgbClr val="CC0000"/>
              </a:solidFill>
              <a:effectLst/>
            </a:endParaRPr>
          </a:p>
          <a:p>
            <a:pPr marL="534988" indent="-534988" eaLnBrk="1" hangingPunct="1">
              <a:spcBef>
                <a:spcPts val="300"/>
              </a:spcBef>
              <a:tabLst>
                <a:tab pos="2062163" algn="l"/>
              </a:tabLst>
              <a:defRPr/>
            </a:pPr>
            <a:endParaRPr lang="en-US" altLang="ja-JP" sz="1800" dirty="0">
              <a:effectLst/>
            </a:endParaRPr>
          </a:p>
        </p:txBody>
      </p:sp>
    </p:spTree>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8" name="Rectangle 4"/>
          <p:cNvSpPr>
            <a:spLocks noGrp="1" noChangeArrowheads="1"/>
          </p:cNvSpPr>
          <p:nvPr>
            <p:ph type="title"/>
          </p:nvPr>
        </p:nvSpPr>
        <p:spPr/>
        <p:txBody>
          <a:bodyPr tIns="72000"/>
          <a:lstStyle/>
          <a:p>
            <a:r>
              <a:rPr lang="en-US" altLang="ja-JP" dirty="0"/>
              <a:t>2025</a:t>
            </a:r>
            <a:r>
              <a:rPr lang="ja-JP" altLang="en-US" dirty="0"/>
              <a:t>年</a:t>
            </a:r>
            <a:r>
              <a:rPr lang="en-US" altLang="ja-JP" dirty="0"/>
              <a:t>9</a:t>
            </a:r>
            <a:r>
              <a:rPr lang="ja-JP" altLang="en-US" dirty="0"/>
              <a:t>月</a:t>
            </a:r>
            <a:r>
              <a:rPr lang="en-US" altLang="ja-JP" dirty="0"/>
              <a:t>10</a:t>
            </a:r>
            <a:r>
              <a:rPr lang="ja-JP" altLang="en-US" dirty="0"/>
              <a:t>日</a:t>
            </a:r>
          </a:p>
        </p:txBody>
      </p:sp>
      <p:sp>
        <p:nvSpPr>
          <p:cNvPr id="646149" name="Rectangle 5"/>
          <p:cNvSpPr>
            <a:spLocks noGrp="1" noChangeArrowheads="1"/>
          </p:cNvSpPr>
          <p:nvPr>
            <p:ph type="body" idx="1"/>
          </p:nvPr>
        </p:nvSpPr>
        <p:spPr/>
        <p:txBody>
          <a:bodyPr/>
          <a:lstStyle/>
          <a:p>
            <a:r>
              <a:rPr lang="ja-JP" altLang="en-US" sz="4000" dirty="0">
                <a:solidFill>
                  <a:srgbClr val="C00000"/>
                </a:solidFill>
              </a:rPr>
              <a:t>自然科学の研究ってなんだっけ</a:t>
            </a:r>
            <a:endParaRPr lang="en-US" altLang="ja-JP" sz="4000" dirty="0">
              <a:solidFill>
                <a:srgbClr val="C00000"/>
              </a:solidFill>
            </a:endParaRPr>
          </a:p>
          <a:p>
            <a:r>
              <a:rPr lang="ja-JP" altLang="en-US" sz="4000" dirty="0">
                <a:solidFill>
                  <a:srgbClr val="C00000"/>
                </a:solidFill>
              </a:rPr>
              <a:t>－研究について考えてみる</a:t>
            </a:r>
            <a:endParaRPr lang="en-US" altLang="ja-JP" sz="4000" dirty="0">
              <a:solidFill>
                <a:srgbClr val="C00000"/>
              </a:solidFill>
            </a:endParaRPr>
          </a:p>
          <a:p>
            <a:r>
              <a:rPr lang="en-US" altLang="ja-JP" sz="22900" dirty="0"/>
              <a:t>6</a:t>
            </a:r>
          </a:p>
        </p:txBody>
      </p:sp>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E021-FD0C-5C40-D5FB-EBFC4C5BBDB6}"/>
            </a:ext>
          </a:extLst>
        </p:cNvPr>
        <p:cNvGrpSpPr/>
        <p:nvPr/>
      </p:nvGrpSpPr>
      <p:grpSpPr>
        <a:xfrm>
          <a:off x="0" y="0"/>
          <a:ext cx="0" cy="0"/>
          <a:chOff x="0" y="0"/>
          <a:chExt cx="0" cy="0"/>
        </a:xfrm>
      </p:grpSpPr>
      <p:sp>
        <p:nvSpPr>
          <p:cNvPr id="629762" name="Rectangle 2">
            <a:extLst>
              <a:ext uri="{FF2B5EF4-FFF2-40B4-BE49-F238E27FC236}">
                <a16:creationId xmlns:a16="http://schemas.microsoft.com/office/drawing/2014/main" id="{8542F147-2050-C212-4CEC-DB160FEAE8AE}"/>
              </a:ext>
            </a:extLst>
          </p:cNvPr>
          <p:cNvSpPr>
            <a:spLocks noGrp="1" noChangeArrowheads="1"/>
          </p:cNvSpPr>
          <p:nvPr>
            <p:ph type="title"/>
          </p:nvPr>
        </p:nvSpPr>
        <p:spPr/>
        <p:txBody>
          <a:bodyPr tIns="72000"/>
          <a:lstStyle/>
          <a:p>
            <a:r>
              <a:rPr lang="ja-JP" altLang="en-US"/>
              <a:t>研究</a:t>
            </a:r>
          </a:p>
        </p:txBody>
      </p:sp>
      <p:sp>
        <p:nvSpPr>
          <p:cNvPr id="629763" name="Rectangle 3">
            <a:extLst>
              <a:ext uri="{FF2B5EF4-FFF2-40B4-BE49-F238E27FC236}">
                <a16:creationId xmlns:a16="http://schemas.microsoft.com/office/drawing/2014/main" id="{8915110B-9838-2449-C0E3-FE39ABDAC6EC}"/>
              </a:ext>
            </a:extLst>
          </p:cNvPr>
          <p:cNvSpPr>
            <a:spLocks noGrp="1" noChangeArrowheads="1"/>
          </p:cNvSpPr>
          <p:nvPr>
            <p:ph type="body" idx="1"/>
          </p:nvPr>
        </p:nvSpPr>
        <p:spPr>
          <a:xfrm>
            <a:off x="358775" y="836613"/>
            <a:ext cx="8456613" cy="5399087"/>
          </a:xfrm>
        </p:spPr>
        <p:txBody>
          <a:bodyPr/>
          <a:lstStyle/>
          <a:p>
            <a:r>
              <a:rPr lang="en-US" altLang="ja-JP" dirty="0">
                <a:solidFill>
                  <a:schemeClr val="bg1">
                    <a:lumMod val="65000"/>
                  </a:schemeClr>
                </a:solidFill>
              </a:rPr>
              <a:t>■	</a:t>
            </a:r>
            <a:r>
              <a:rPr lang="ja-JP" altLang="en-US" dirty="0">
                <a:solidFill>
                  <a:schemeClr val="bg1">
                    <a:lumMod val="65000"/>
                  </a:schemeClr>
                </a:solidFill>
              </a:rPr>
              <a:t>基礎研究と応用研究</a:t>
            </a:r>
          </a:p>
          <a:p>
            <a:r>
              <a:rPr lang="ja-JP" altLang="en-US" dirty="0">
                <a:solidFill>
                  <a:schemeClr val="bg1">
                    <a:lumMod val="65000"/>
                  </a:schemeClr>
                </a:solidFill>
              </a:rPr>
              <a:t>■	大学の研究と企業の研究</a:t>
            </a:r>
          </a:p>
          <a:p>
            <a:r>
              <a:rPr lang="ja-JP" altLang="en-US" dirty="0">
                <a:solidFill>
                  <a:schemeClr val="bg1">
                    <a:lumMod val="65000"/>
                  </a:schemeClr>
                </a:solidFill>
              </a:rPr>
              <a:t>■	価値のある研究と価値のない研究</a:t>
            </a:r>
          </a:p>
          <a:p>
            <a:r>
              <a:rPr lang="ja-JP" altLang="en-US" dirty="0">
                <a:solidFill>
                  <a:schemeClr val="bg1">
                    <a:lumMod val="65000"/>
                  </a:schemeClr>
                </a:solidFill>
              </a:rPr>
              <a:t>■	役にたつ研究と役にたたない研究</a:t>
            </a:r>
          </a:p>
          <a:p>
            <a:r>
              <a:rPr lang="ja-JP" altLang="en-US" dirty="0">
                <a:solidFill>
                  <a:schemeClr val="bg1">
                    <a:lumMod val="65000"/>
                  </a:schemeClr>
                </a:solidFill>
              </a:rPr>
              <a:t>■	目的のある研究と目的のない研究</a:t>
            </a:r>
          </a:p>
          <a:p>
            <a:r>
              <a:rPr lang="ja-JP" altLang="en-US" dirty="0">
                <a:solidFill>
                  <a:schemeClr val="bg1">
                    <a:lumMod val="65000"/>
                  </a:schemeClr>
                </a:solidFill>
              </a:rPr>
              <a:t>■	教育（学位：「研究」について授与される）と研究</a:t>
            </a:r>
          </a:p>
          <a:p>
            <a:r>
              <a:rPr lang="ja-JP" altLang="en-US" dirty="0">
                <a:solidFill>
                  <a:schemeClr val="bg1">
                    <a:lumMod val="65000"/>
                  </a:schemeClr>
                </a:solidFill>
              </a:rPr>
              <a:t>■	公的研究費をつかう研究とそうでない研究</a:t>
            </a:r>
            <a:endParaRPr lang="ja-JP" altLang="en-US" sz="2800" dirty="0">
              <a:solidFill>
                <a:schemeClr val="bg1">
                  <a:lumMod val="65000"/>
                </a:schemeClr>
              </a:solidFill>
              <a:effectLst>
                <a:outerShdw blurRad="38100" dist="38100" dir="2700000" algn="tl">
                  <a:srgbClr val="000000"/>
                </a:outerShdw>
              </a:effectLst>
            </a:endParaRPr>
          </a:p>
        </p:txBody>
      </p:sp>
      <p:sp>
        <p:nvSpPr>
          <p:cNvPr id="2" name="テキスト ボックス 1">
            <a:extLst>
              <a:ext uri="{FF2B5EF4-FFF2-40B4-BE49-F238E27FC236}">
                <a16:creationId xmlns:a16="http://schemas.microsoft.com/office/drawing/2014/main" id="{24C30F4B-E290-AF1D-DBDF-88FFAF8CB62F}"/>
              </a:ext>
            </a:extLst>
          </p:cNvPr>
          <p:cNvSpPr txBox="1"/>
          <p:nvPr/>
        </p:nvSpPr>
        <p:spPr>
          <a:xfrm>
            <a:off x="1050045" y="5175252"/>
            <a:ext cx="7043915"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Q</a:t>
            </a:r>
            <a:r>
              <a:rPr kumimoji="1" lang="en-US" altLang="ja-JP"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研究にもとめられるものはなんですか．</a:t>
            </a:r>
          </a:p>
        </p:txBody>
      </p:sp>
      <p:sp>
        <p:nvSpPr>
          <p:cNvPr id="13" name="Text Box 4">
            <a:extLst>
              <a:ext uri="{FF2B5EF4-FFF2-40B4-BE49-F238E27FC236}">
                <a16:creationId xmlns:a16="http://schemas.microsoft.com/office/drawing/2014/main" id="{41DBBF42-C34D-F865-B819-99AB5D381E8D}"/>
              </a:ext>
            </a:extLst>
          </p:cNvPr>
          <p:cNvSpPr txBox="1">
            <a:spLocks noChangeArrowheads="1"/>
          </p:cNvSpPr>
          <p:nvPr/>
        </p:nvSpPr>
        <p:spPr bwMode="auto">
          <a:xfrm>
            <a:off x="900113" y="4365625"/>
            <a:ext cx="7451725" cy="1871663"/>
          </a:xfrm>
          <a:prstGeom prst="rect">
            <a:avLst/>
          </a:prstGeom>
          <a:solidFill>
            <a:srgbClr val="CC0000"/>
          </a:solidFill>
          <a:ln>
            <a:noFill/>
          </a:ln>
          <a:effectLst>
            <a:outerShdw dist="107763" dir="2700000" algn="ctr" rotWithShape="0">
              <a:schemeClr val="bg2">
                <a:alpha val="50000"/>
              </a:schemeClr>
            </a:outerShdw>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オリジナリティ（</a:t>
            </a:r>
            <a:r>
              <a:rPr kumimoji="1" lang="en-US" altLang="ja-JP"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originality</a:t>
            </a:r>
            <a:r>
              <a:rPr kumimoji="1" lang="ja-JP"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独創性（「＝奇抜性・新規性」ではない）</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《origin</a:t>
            </a:r>
            <a:r>
              <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＝原点</a:t>
            </a:r>
            <a:r>
              <a:rPr kumimoji="1" lang="en-US" altLang="ja-JP"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a:t>
            </a:r>
            <a:endParaRPr kumimoji="1" lang="en-US" altLang="ja-JP" sz="1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nvGrpSpPr>
          <p:cNvPr id="3" name="Group 11">
            <a:extLst>
              <a:ext uri="{FF2B5EF4-FFF2-40B4-BE49-F238E27FC236}">
                <a16:creationId xmlns:a16="http://schemas.microsoft.com/office/drawing/2014/main" id="{8E13B1CA-C5D7-DF8B-FCB1-4D996D7FB3FD}"/>
              </a:ext>
            </a:extLst>
          </p:cNvPr>
          <p:cNvGrpSpPr>
            <a:grpSpLocks/>
          </p:cNvGrpSpPr>
          <p:nvPr/>
        </p:nvGrpSpPr>
        <p:grpSpPr bwMode="auto">
          <a:xfrm>
            <a:off x="6011863" y="728663"/>
            <a:ext cx="2460625" cy="2555875"/>
            <a:chOff x="3787" y="459"/>
            <a:chExt cx="1550" cy="1610"/>
          </a:xfrm>
        </p:grpSpPr>
        <p:sp>
          <p:nvSpPr>
            <p:cNvPr id="4" name="Line 6">
              <a:extLst>
                <a:ext uri="{FF2B5EF4-FFF2-40B4-BE49-F238E27FC236}">
                  <a16:creationId xmlns:a16="http://schemas.microsoft.com/office/drawing/2014/main" id="{D256AD73-17FC-BD08-6A0B-B993E650CE40}"/>
                </a:ext>
              </a:extLst>
            </p:cNvPr>
            <p:cNvSpPr>
              <a:spLocks noChangeShapeType="1"/>
            </p:cNvSpPr>
            <p:nvPr/>
          </p:nvSpPr>
          <p:spPr bwMode="auto">
            <a:xfrm flipV="1">
              <a:off x="4002" y="604"/>
              <a:ext cx="0" cy="1206"/>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5" name="Line 7">
              <a:extLst>
                <a:ext uri="{FF2B5EF4-FFF2-40B4-BE49-F238E27FC236}">
                  <a16:creationId xmlns:a16="http://schemas.microsoft.com/office/drawing/2014/main" id="{4095DA97-9C7E-6E22-F4EB-3C8FB530E7D8}"/>
                </a:ext>
              </a:extLst>
            </p:cNvPr>
            <p:cNvSpPr>
              <a:spLocks noChangeShapeType="1"/>
            </p:cNvSpPr>
            <p:nvPr/>
          </p:nvSpPr>
          <p:spPr bwMode="auto">
            <a:xfrm flipV="1">
              <a:off x="4002" y="1804"/>
              <a:ext cx="1206"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6" name="Text Box 8">
              <a:extLst>
                <a:ext uri="{FF2B5EF4-FFF2-40B4-BE49-F238E27FC236}">
                  <a16:creationId xmlns:a16="http://schemas.microsoft.com/office/drawing/2014/main" id="{DEC23E97-F4C8-39E8-4C64-C63FD8FB18E4}"/>
                </a:ext>
              </a:extLst>
            </p:cNvPr>
            <p:cNvSpPr txBox="1">
              <a:spLocks noChangeArrowheads="1"/>
            </p:cNvSpPr>
            <p:nvPr/>
          </p:nvSpPr>
          <p:spPr bwMode="auto">
            <a:xfrm>
              <a:off x="3834" y="1778"/>
              <a:ext cx="2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HGP創英角ｺﾞｼｯｸUB" pitchFamily="50" charset="-128"/>
                  <a:cs typeface="+mn-cs"/>
                </a:rPr>
                <a:t>O</a:t>
              </a:r>
            </a:p>
          </p:txBody>
        </p:sp>
        <p:sp>
          <p:nvSpPr>
            <p:cNvPr id="7" name="Text Box 9">
              <a:extLst>
                <a:ext uri="{FF2B5EF4-FFF2-40B4-BE49-F238E27FC236}">
                  <a16:creationId xmlns:a16="http://schemas.microsoft.com/office/drawing/2014/main" id="{3319A7E5-38F5-FA02-B5D8-4D1E570FA1F3}"/>
                </a:ext>
              </a:extLst>
            </p:cNvPr>
            <p:cNvSpPr txBox="1">
              <a:spLocks noChangeArrowheads="1"/>
            </p:cNvSpPr>
            <p:nvPr/>
          </p:nvSpPr>
          <p:spPr bwMode="auto">
            <a:xfrm>
              <a:off x="3787" y="459"/>
              <a:ext cx="2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HGP創英角ｺﾞｼｯｸUB" pitchFamily="50" charset="-128"/>
                  <a:cs typeface="+mn-cs"/>
                </a:rPr>
                <a:t>y</a:t>
              </a:r>
            </a:p>
          </p:txBody>
        </p:sp>
        <p:sp>
          <p:nvSpPr>
            <p:cNvPr id="8" name="Text Box 10">
              <a:extLst>
                <a:ext uri="{FF2B5EF4-FFF2-40B4-BE49-F238E27FC236}">
                  <a16:creationId xmlns:a16="http://schemas.microsoft.com/office/drawing/2014/main" id="{2C0F349F-8F8E-DECB-1D3E-55F8CBF8BCD3}"/>
                </a:ext>
              </a:extLst>
            </p:cNvPr>
            <p:cNvSpPr txBox="1">
              <a:spLocks noChangeArrowheads="1"/>
            </p:cNvSpPr>
            <p:nvPr/>
          </p:nvSpPr>
          <p:spPr bwMode="auto">
            <a:xfrm>
              <a:off x="5103" y="1781"/>
              <a:ext cx="2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HGP創英角ｺﾞｼｯｸUB" pitchFamily="50" charset="-128"/>
                  <a:cs typeface="+mn-cs"/>
                </a:rPr>
                <a:t>x</a:t>
              </a:r>
            </a:p>
          </p:txBody>
        </p:sp>
      </p:grpSp>
    </p:spTree>
    <p:extLst>
      <p:ext uri="{BB962C8B-B14F-4D97-AF65-F5344CB8AC3E}">
        <p14:creationId xmlns:p14="http://schemas.microsoft.com/office/powerpoint/2010/main" val="2803019266"/>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p:txBody>
          <a:bodyPr/>
          <a:lstStyle/>
          <a:p>
            <a:pPr>
              <a:defRPr/>
            </a:pPr>
            <a:r>
              <a:rPr lang="ja-JP" altLang="en-US" dirty="0"/>
              <a:t>バスは続けて</a:t>
            </a:r>
            <a:r>
              <a:rPr lang="ja-JP" altLang="en-US" dirty="0" err="1"/>
              <a:t>くるの</a:t>
            </a:r>
            <a:r>
              <a:rPr lang="ja-JP" altLang="en-US" dirty="0"/>
              <a:t>法則</a:t>
            </a:r>
          </a:p>
        </p:txBody>
      </p:sp>
      <p:sp>
        <p:nvSpPr>
          <p:cNvPr id="967683" name="Rectangle 3"/>
          <p:cNvSpPr>
            <a:spLocks noGrp="1" noChangeArrowheads="1"/>
          </p:cNvSpPr>
          <p:nvPr>
            <p:ph idx="1"/>
          </p:nvPr>
        </p:nvSpPr>
        <p:spPr>
          <a:xfrm>
            <a:off x="358775" y="898525"/>
            <a:ext cx="4285233" cy="5399088"/>
          </a:xfrm>
        </p:spPr>
        <p:txBody>
          <a:bodyPr/>
          <a:lstStyle/>
          <a:p>
            <a:pPr marL="363538" indent="-363538">
              <a:defRPr/>
            </a:pPr>
            <a:r>
              <a:rPr lang="ja-JP" altLang="en-US" b="1" dirty="0">
                <a:solidFill>
                  <a:srgbClr val="C00000"/>
                </a:solidFill>
                <a:effectLst>
                  <a:outerShdw blurRad="38100" dist="38100" dir="2700000" algn="tl">
                    <a:srgbClr val="000000"/>
                  </a:outerShdw>
                </a:effectLst>
              </a:rPr>
              <a:t>Ｑ</a:t>
            </a:r>
            <a:r>
              <a:rPr lang="ja-JP" altLang="en-US" dirty="0"/>
              <a:t>　</a:t>
            </a:r>
            <a:r>
              <a:rPr lang="en-US" altLang="ja-JP" dirty="0"/>
              <a:t>『</a:t>
            </a:r>
            <a:r>
              <a:rPr lang="ja-JP" altLang="en-US" dirty="0"/>
              <a:t>オバさんの逆襲</a:t>
            </a:r>
            <a:r>
              <a:rPr lang="en-US" altLang="ja-JP" dirty="0"/>
              <a:t>』</a:t>
            </a:r>
            <a:r>
              <a:rPr lang="ja-JP" altLang="en-US" dirty="0"/>
              <a:t>（小林洋子・</a:t>
            </a:r>
            <a:r>
              <a:rPr lang="en-US" altLang="ja-JP" dirty="0"/>
              <a:t>2002</a:t>
            </a:r>
            <a:r>
              <a:rPr lang="ja-JP" altLang="en-US" dirty="0"/>
              <a:t>年</a:t>
            </a:r>
            <a:r>
              <a:rPr lang="en-US" altLang="ja-JP" dirty="0"/>
              <a:t>3</a:t>
            </a:r>
            <a:r>
              <a:rPr lang="ja-JP" altLang="en-US" dirty="0"/>
              <a:t>月</a:t>
            </a:r>
            <a:r>
              <a:rPr lang="en-US" altLang="ja-JP" dirty="0"/>
              <a:t>4</a:t>
            </a:r>
            <a:r>
              <a:rPr lang="ja-JP" altLang="en-US" dirty="0"/>
              <a:t>日・毎日新聞）を聴いて内容を</a:t>
            </a:r>
            <a:r>
              <a:rPr lang="en-US" altLang="ja-JP" dirty="0"/>
              <a:t>100</a:t>
            </a:r>
            <a:r>
              <a:rPr lang="ja-JP" altLang="en-US" dirty="0"/>
              <a:t>字以内に要約してください</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71438"/>
            <a:ext cx="3321050" cy="638333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5954" name="Rectangle 2"/>
          <p:cNvSpPr>
            <a:spLocks noGrp="1" noChangeArrowheads="1"/>
          </p:cNvSpPr>
          <p:nvPr>
            <p:ph type="title"/>
          </p:nvPr>
        </p:nvSpPr>
        <p:spPr/>
        <p:txBody>
          <a:bodyPr/>
          <a:lstStyle/>
          <a:p>
            <a:r>
              <a:rPr lang="ja-JP" altLang="en-US" dirty="0"/>
              <a:t>バスは続けて</a:t>
            </a:r>
            <a:r>
              <a:rPr lang="ja-JP" altLang="en-US" dirty="0" err="1"/>
              <a:t>くるの</a:t>
            </a:r>
            <a:r>
              <a:rPr lang="ja-JP" altLang="en-US" dirty="0"/>
              <a:t>法則</a:t>
            </a:r>
            <a:endParaRPr lang="en-US" altLang="ja-JP" dirty="0"/>
          </a:p>
        </p:txBody>
      </p:sp>
      <p:sp>
        <p:nvSpPr>
          <p:cNvPr id="2685955" name="Rectangle 3"/>
          <p:cNvSpPr>
            <a:spLocks noGrp="1" noChangeArrowheads="1"/>
          </p:cNvSpPr>
          <p:nvPr>
            <p:ph idx="1"/>
          </p:nvPr>
        </p:nvSpPr>
        <p:spPr>
          <a:xfrm>
            <a:off x="358775" y="764704"/>
            <a:ext cx="8456613" cy="5399088"/>
          </a:xfrm>
        </p:spPr>
        <p:txBody>
          <a:bodyPr/>
          <a:lstStyle/>
          <a:p>
            <a:pPr marL="0" indent="0" algn="just" eaLnBrk="1"/>
            <a:r>
              <a:rPr lang="ja-JP" altLang="en-US" sz="1900" dirty="0">
                <a:solidFill>
                  <a:srgbClr val="000000"/>
                </a:solidFill>
                <a:effectLst/>
                <a:cs typeface="Times New Roman" pitchFamily="18" charset="0"/>
              </a:rPr>
              <a:t>バスが好きである．若いころは時刻表通りに来ないバスに苛立ち，よほどの必要がなければ利用しなかった．だがある時，悟りを開いた．バスは時間通りに来ないものなのだ．なぜならバスはちょっとしたことで遅れると，その分バス停で待つ人の数が増える．お客が増えれば乗降に時間を要するから，さらにバスは遅れる．すると，次のバス停でも，その次のバス停でも， 待つ人がどんどん増えて，またまたバスは遅れる．そうこうしているうちに後続のバスが追いついて来る．後続のバスは，先のバスが停留所ごとに雪だるま式に増えたお客をやっと乗せ去った後に来るのだから事情は逆となる．待つ人がまだたまらないうちに来てしまうので，ますます早くなる．こうして</a:t>
            </a:r>
            <a:r>
              <a:rPr lang="en-US" altLang="ja-JP" sz="1900" dirty="0">
                <a:solidFill>
                  <a:srgbClr val="000000"/>
                </a:solidFill>
                <a:effectLst/>
                <a:cs typeface="Times New Roman" pitchFamily="18" charset="0"/>
              </a:rPr>
              <a:t>20</a:t>
            </a:r>
            <a:r>
              <a:rPr lang="ja-JP" altLang="en-US" sz="1900" dirty="0">
                <a:solidFill>
                  <a:srgbClr val="000000"/>
                </a:solidFill>
                <a:effectLst/>
                <a:cs typeface="Times New Roman" pitchFamily="18" charset="0"/>
              </a:rPr>
              <a:t>分間隔のはずの先のバスと次のバスとが，いつのまにか</a:t>
            </a:r>
            <a:r>
              <a:rPr lang="en-US" altLang="ja-JP" sz="1900" dirty="0">
                <a:solidFill>
                  <a:srgbClr val="000000"/>
                </a:solidFill>
                <a:effectLst/>
                <a:cs typeface="Times New Roman" pitchFamily="18" charset="0"/>
              </a:rPr>
              <a:t>2</a:t>
            </a:r>
            <a:r>
              <a:rPr lang="ja-JP" altLang="en-US" sz="1900" dirty="0">
                <a:solidFill>
                  <a:srgbClr val="000000"/>
                </a:solidFill>
                <a:effectLst/>
                <a:cs typeface="Times New Roman" pitchFamily="18" charset="0"/>
              </a:rPr>
              <a:t>台連なって走っているのをよく目にする．これが名づけて「バスは続けて</a:t>
            </a:r>
            <a:r>
              <a:rPr lang="ja-JP" altLang="en-US" sz="1900" dirty="0" err="1">
                <a:solidFill>
                  <a:srgbClr val="000000"/>
                </a:solidFill>
                <a:effectLst/>
                <a:cs typeface="Times New Roman" pitchFamily="18" charset="0"/>
              </a:rPr>
              <a:t>来るの</a:t>
            </a:r>
            <a:r>
              <a:rPr lang="ja-JP" altLang="en-US" sz="1900" dirty="0">
                <a:solidFill>
                  <a:srgbClr val="000000"/>
                </a:solidFill>
                <a:effectLst/>
                <a:cs typeface="Times New Roman" pitchFamily="18" charset="0"/>
              </a:rPr>
              <a:t>法則」．その日も法則通りの先行満員バスに乗り合わせてしまった．いつもお年寄りが多いのだが，本日は</a:t>
            </a:r>
            <a:r>
              <a:rPr lang="en-US" altLang="ja-JP" sz="1900" dirty="0">
                <a:solidFill>
                  <a:srgbClr val="000000"/>
                </a:solidFill>
                <a:effectLst/>
                <a:cs typeface="Times New Roman" pitchFamily="18" charset="0"/>
              </a:rPr>
              <a:t>80</a:t>
            </a:r>
            <a:r>
              <a:rPr lang="ja-JP" altLang="en-US" sz="1900" dirty="0">
                <a:solidFill>
                  <a:srgbClr val="000000"/>
                </a:solidFill>
                <a:effectLst/>
                <a:cs typeface="Times New Roman" pitchFamily="18" charset="0"/>
              </a:rPr>
              <a:t>代後半と思われる小さなおばあさんがよろめきながら乗車階段を上って来られた．「大丈夫ですかー」．入り口の運転手の声に気づいて顔を上げた</a:t>
            </a:r>
            <a:r>
              <a:rPr lang="en-US" altLang="ja-JP" sz="1900" dirty="0">
                <a:solidFill>
                  <a:srgbClr val="000000"/>
                </a:solidFill>
                <a:effectLst/>
                <a:cs typeface="Times New Roman" pitchFamily="18" charset="0"/>
              </a:rPr>
              <a:t>50</a:t>
            </a:r>
            <a:r>
              <a:rPr lang="ja-JP" altLang="en-US" sz="1900" dirty="0">
                <a:solidFill>
                  <a:srgbClr val="000000"/>
                </a:solidFill>
                <a:effectLst/>
                <a:cs typeface="Times New Roman" pitchFamily="18" charset="0"/>
              </a:rPr>
              <a:t>代のご婦人はつと立ち上がると，おばあさんに歩み寄り，肩を支えて自分の座席に案内した．「ありがとう</a:t>
            </a:r>
            <a:r>
              <a:rPr lang="ja-JP" altLang="en-US" sz="1900" dirty="0" err="1">
                <a:solidFill>
                  <a:srgbClr val="000000"/>
                </a:solidFill>
                <a:effectLst/>
                <a:cs typeface="Times New Roman" pitchFamily="18" charset="0"/>
              </a:rPr>
              <a:t>ござ</a:t>
            </a:r>
            <a:r>
              <a:rPr lang="ja-JP" altLang="en-US" sz="1900" dirty="0">
                <a:solidFill>
                  <a:srgbClr val="000000"/>
                </a:solidFill>
                <a:effectLst/>
                <a:cs typeface="Times New Roman" pitchFamily="18" charset="0"/>
              </a:rPr>
              <a:t>いまーす」．若い運転手の声が車内に響く．心配げな多くの視線が一斉に安堵に変わる．バスで見かける運転手と乗客のこんな小さな気遣いが好きだ．ほのかに沈丁花の香りがした．（コラムニスト）</a:t>
            </a:r>
            <a:r>
              <a:rPr lang="ja-JP" altLang="en-US" sz="1900" dirty="0">
                <a:effectLst/>
                <a:cs typeface="Times New Roman" pitchFamily="18" charset="0"/>
              </a:rPr>
              <a:t> </a:t>
            </a:r>
          </a:p>
        </p:txBody>
      </p:sp>
    </p:spTree>
    <p:extLst>
      <p:ext uri="{BB962C8B-B14F-4D97-AF65-F5344CB8AC3E}">
        <p14:creationId xmlns:p14="http://schemas.microsoft.com/office/powerpoint/2010/main" val="28086048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pPr>
              <a:defRPr/>
            </a:pPr>
            <a:r>
              <a:rPr lang="ja-JP" altLang="en-US"/>
              <a:t>バスは続けてくるの法則</a:t>
            </a:r>
          </a:p>
        </p:txBody>
      </p:sp>
      <p:sp>
        <p:nvSpPr>
          <p:cNvPr id="1021955" name="Rectangle 3"/>
          <p:cNvSpPr>
            <a:spLocks noGrp="1" noChangeArrowheads="1"/>
          </p:cNvSpPr>
          <p:nvPr>
            <p:ph idx="1"/>
          </p:nvPr>
        </p:nvSpPr>
        <p:spPr>
          <a:xfrm>
            <a:off x="358775" y="898525"/>
            <a:ext cx="4213225" cy="5399088"/>
          </a:xfrm>
        </p:spPr>
        <p:txBody>
          <a:bodyPr/>
          <a:lstStyle/>
          <a:p>
            <a:pPr marL="363538" indent="-363538">
              <a:defRPr/>
            </a:pPr>
            <a:r>
              <a:rPr lang="ja-JP" altLang="en-US" dirty="0">
                <a:solidFill>
                  <a:schemeClr val="folHlink"/>
                </a:solidFill>
                <a:effectLst/>
              </a:rPr>
              <a:t>Ｑ　</a:t>
            </a:r>
            <a:r>
              <a:rPr lang="en-US" altLang="ja-JP" dirty="0">
                <a:solidFill>
                  <a:schemeClr val="folHlink"/>
                </a:solidFill>
                <a:effectLst/>
              </a:rPr>
              <a:t>『</a:t>
            </a:r>
            <a:r>
              <a:rPr lang="ja-JP" altLang="en-US" dirty="0">
                <a:solidFill>
                  <a:schemeClr val="folHlink"/>
                </a:solidFill>
                <a:effectLst/>
              </a:rPr>
              <a:t>オバさんの逆襲</a:t>
            </a:r>
            <a:r>
              <a:rPr lang="en-US" altLang="ja-JP" dirty="0">
                <a:solidFill>
                  <a:schemeClr val="folHlink"/>
                </a:solidFill>
                <a:effectLst/>
              </a:rPr>
              <a:t>』</a:t>
            </a:r>
            <a:r>
              <a:rPr lang="ja-JP" altLang="en-US" dirty="0">
                <a:solidFill>
                  <a:schemeClr val="folHlink"/>
                </a:solidFill>
                <a:effectLst/>
              </a:rPr>
              <a:t>（小林洋子・</a:t>
            </a:r>
            <a:r>
              <a:rPr lang="en-US" altLang="ja-JP" dirty="0">
                <a:solidFill>
                  <a:schemeClr val="folHlink"/>
                </a:solidFill>
                <a:effectLst/>
              </a:rPr>
              <a:t>2002</a:t>
            </a:r>
            <a:r>
              <a:rPr lang="ja-JP" altLang="en-US" dirty="0">
                <a:solidFill>
                  <a:schemeClr val="folHlink"/>
                </a:solidFill>
                <a:effectLst/>
              </a:rPr>
              <a:t>年</a:t>
            </a:r>
            <a:r>
              <a:rPr lang="en-US" altLang="ja-JP" dirty="0">
                <a:solidFill>
                  <a:schemeClr val="folHlink"/>
                </a:solidFill>
                <a:effectLst/>
              </a:rPr>
              <a:t>3</a:t>
            </a:r>
            <a:r>
              <a:rPr lang="ja-JP" altLang="en-US" dirty="0">
                <a:solidFill>
                  <a:schemeClr val="folHlink"/>
                </a:solidFill>
                <a:effectLst/>
              </a:rPr>
              <a:t>月</a:t>
            </a:r>
            <a:r>
              <a:rPr lang="en-US" altLang="ja-JP" dirty="0">
                <a:solidFill>
                  <a:schemeClr val="folHlink"/>
                </a:solidFill>
                <a:effectLst/>
              </a:rPr>
              <a:t>4</a:t>
            </a:r>
            <a:r>
              <a:rPr lang="ja-JP" altLang="en-US" dirty="0">
                <a:solidFill>
                  <a:schemeClr val="folHlink"/>
                </a:solidFill>
                <a:effectLst/>
              </a:rPr>
              <a:t>日・毎日新聞）を聴いて内容を</a:t>
            </a:r>
            <a:r>
              <a:rPr lang="en-US" altLang="ja-JP" dirty="0">
                <a:solidFill>
                  <a:schemeClr val="folHlink"/>
                </a:solidFill>
                <a:effectLst/>
              </a:rPr>
              <a:t>100</a:t>
            </a:r>
            <a:r>
              <a:rPr lang="ja-JP" altLang="en-US" dirty="0">
                <a:solidFill>
                  <a:schemeClr val="folHlink"/>
                </a:solidFill>
                <a:effectLst/>
              </a:rPr>
              <a:t>字以内に要約してください</a:t>
            </a:r>
          </a:p>
          <a:p>
            <a:pPr marL="363538" indent="-363538">
              <a:defRPr/>
            </a:pPr>
            <a:endParaRPr lang="ja-JP" altLang="en-US" dirty="0">
              <a:solidFill>
                <a:schemeClr val="folHlink"/>
              </a:solidFill>
              <a:effectLst>
                <a:outerShdw blurRad="38100" dist="38100" dir="2700000" algn="tl">
                  <a:srgbClr val="000000"/>
                </a:outerShdw>
              </a:effectLst>
            </a:endParaRPr>
          </a:p>
          <a:p>
            <a:pPr marL="363538" indent="-363538">
              <a:defRPr/>
            </a:pPr>
            <a:r>
              <a:rPr lang="ja-JP" altLang="en-US" b="1" dirty="0">
                <a:solidFill>
                  <a:srgbClr val="C00000"/>
                </a:solidFill>
                <a:effectLst>
                  <a:outerShdw blurRad="38100" dist="38100" dir="2700000" algn="tl">
                    <a:srgbClr val="000000"/>
                  </a:outerShdw>
                </a:effectLst>
              </a:rPr>
              <a:t>Ｑ</a:t>
            </a:r>
            <a:r>
              <a:rPr lang="ja-JP" altLang="en-US" dirty="0"/>
              <a:t>　「バスは続けて</a:t>
            </a:r>
            <a:r>
              <a:rPr lang="ja-JP" altLang="en-US" dirty="0" err="1"/>
              <a:t>くるの</a:t>
            </a:r>
            <a:r>
              <a:rPr lang="ja-JP" altLang="en-US" dirty="0"/>
              <a:t>法則」を発見したのは誰ですか</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71438"/>
            <a:ext cx="3321050" cy="638333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プレゼンテーショ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Osaka" charset="-128"/>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新しいプレゼンテーショ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新しいプレゼンテーショ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kumimoji="1"/>
        </a:defPPr>
      </a:lstStyle>
    </a:txDef>
  </a:objectDefaults>
  <a:extraClrSchemeLst/>
</a:theme>
</file>

<file path=ppt/theme/theme5.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小塚ゴシック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小塚ゴシック Pro L">
      <a:majorFont>
        <a:latin typeface="小塚ゴシック Pro L"/>
        <a:ea typeface="小塚ゴシック Pro L"/>
        <a:cs typeface=""/>
      </a:majorFont>
      <a:minorFont>
        <a:latin typeface="小塚ゴシック Pro L"/>
        <a:ea typeface="小塚ゴシック Pro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PBG4_214: for document:Microsoft Office 98:Templates:新しいプレゼンテーション</Template>
  <TotalTime>52575556</TotalTime>
  <Words>4320</Words>
  <Application>Microsoft Office PowerPoint</Application>
  <PresentationFormat>画面に合わせる (4:3)</PresentationFormat>
  <Paragraphs>377</Paragraphs>
  <Slides>36</Slides>
  <Notes>28</Notes>
  <HiddenSlides>0</HiddenSlides>
  <MMClips>0</MMClips>
  <ScaleCrop>false</ScaleCrop>
  <HeadingPairs>
    <vt:vector size="10" baseType="variant">
      <vt:variant>
        <vt:lpstr>使用されているフォント</vt:lpstr>
      </vt:variant>
      <vt:variant>
        <vt:i4>8</vt:i4>
      </vt:variant>
      <vt:variant>
        <vt:lpstr>テーマ</vt:lpstr>
      </vt:variant>
      <vt:variant>
        <vt:i4>8</vt:i4>
      </vt:variant>
      <vt:variant>
        <vt:lpstr>埋め込まれた OLE サーバー</vt:lpstr>
      </vt:variant>
      <vt:variant>
        <vt:i4>1</vt:i4>
      </vt:variant>
      <vt:variant>
        <vt:lpstr>スライド タイトル</vt:lpstr>
      </vt:variant>
      <vt:variant>
        <vt:i4>36</vt:i4>
      </vt:variant>
      <vt:variant>
        <vt:lpstr>目的別スライド ショー</vt:lpstr>
      </vt:variant>
      <vt:variant>
        <vt:i4>1</vt:i4>
      </vt:variant>
    </vt:vector>
  </HeadingPairs>
  <TitlesOfParts>
    <vt:vector size="54" baseType="lpstr">
      <vt:lpstr>HGP創英角ｺﾞｼｯｸUB</vt:lpstr>
      <vt:lpstr>メイリオ</vt:lpstr>
      <vt:lpstr>小塚ゴシック Pro L</vt:lpstr>
      <vt:lpstr>小塚ゴシック Pro M</vt:lpstr>
      <vt:lpstr>Arial</vt:lpstr>
      <vt:lpstr>Calibri</vt:lpstr>
      <vt:lpstr>Times New Roman</vt:lpstr>
      <vt:lpstr>Wingdings</vt:lpstr>
      <vt:lpstr>新しいプレゼンテーション</vt:lpstr>
      <vt:lpstr>デザインの設定</vt:lpstr>
      <vt:lpstr>1_デザインの設定</vt:lpstr>
      <vt:lpstr>10_Office ​​テーマ</vt:lpstr>
      <vt:lpstr>9_Office ​​テーマ</vt:lpstr>
      <vt:lpstr>11_Office ​​テーマ</vt:lpstr>
      <vt:lpstr>2_デザインの設定</vt:lpstr>
      <vt:lpstr>小塚ゴシックPro</vt:lpstr>
      <vt:lpstr>Worksheet</vt:lpstr>
      <vt:lpstr>集中講義「化学生命理工学特論Ⅰ」</vt:lpstr>
      <vt:lpstr>講義の目標・到達目標</vt:lpstr>
      <vt:lpstr>おぼえておいてほしいこと</vt:lpstr>
      <vt:lpstr>予定</vt:lpstr>
      <vt:lpstr>2025年9月10日</vt:lpstr>
      <vt:lpstr>研究</vt:lpstr>
      <vt:lpstr>バスは続けてくるの法則</vt:lpstr>
      <vt:lpstr>バスは続けてくるの法則</vt:lpstr>
      <vt:lpstr>バスは続けてくるの法則</vt:lpstr>
      <vt:lpstr>寺田寅彦「電車の混雑について」</vt:lpstr>
      <vt:lpstr>寺田寅彦（1878-1935）</vt:lpstr>
      <vt:lpstr>電車の混雑について（寺田寅彦）</vt:lpstr>
      <vt:lpstr>電車の混雑について（寺田寅彦）</vt:lpstr>
      <vt:lpstr>電車の混雑について（寺田寅彦）</vt:lpstr>
      <vt:lpstr>電車の混雑について（寺田寅彦）</vt:lpstr>
      <vt:lpstr>電車の混雑について（寺田寅彦）</vt:lpstr>
      <vt:lpstr>電車の混雑について（寺田寅彦）</vt:lpstr>
      <vt:lpstr>電車の混雑について（寺田寅彦）</vt:lpstr>
      <vt:lpstr>電車の混雑について（寺田寅彦）</vt:lpstr>
      <vt:lpstr>電車の混雑について（寺田寅彦）</vt:lpstr>
      <vt:lpstr>研究者として必要なこと</vt:lpstr>
      <vt:lpstr>三冠王</vt:lpstr>
      <vt:lpstr>野球における三冠王</vt:lpstr>
      <vt:lpstr>日本のプロ野球における打者の三冠王</vt:lpstr>
      <vt:lpstr>日本のプロ野球の投手の三/四/五冠王</vt:lpstr>
      <vt:lpstr>三冠王</vt:lpstr>
      <vt:lpstr>PowerPoint プレゼンテーション</vt:lpstr>
      <vt:lpstr>三冠王</vt:lpstr>
      <vt:lpstr>第5回ソルベー会議（1927年） </vt:lpstr>
      <vt:lpstr>第5回ソルベー会議（1927年） </vt:lpstr>
      <vt:lpstr>電球が「切れる」とは</vt:lpstr>
      <vt:lpstr>電球内の化学反応＝ラングミュアサイクル</vt:lpstr>
      <vt:lpstr>吸着現象についてのラングミュアの貢献</vt:lpstr>
      <vt:lpstr>ラングミュアの業績</vt:lpstr>
      <vt:lpstr>PowerPoint プレゼンテーション</vt:lpstr>
      <vt:lpstr>研究</vt:lpstr>
      <vt:lpstr>実用例</vt:lpstr>
    </vt:vector>
  </TitlesOfParts>
  <Company>Hokkaido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クイズで学ぶ化学と科学</dc:title>
  <dc:creator>Bunsho OHTANI</dc:creator>
  <cp:lastModifiedBy>文章 大谷</cp:lastModifiedBy>
  <cp:revision>1036</cp:revision>
  <cp:lastPrinted>2003-07-06T06:59:52Z</cp:lastPrinted>
  <dcterms:created xsi:type="dcterms:W3CDTF">2003-07-05T13:54:49Z</dcterms:created>
  <dcterms:modified xsi:type="dcterms:W3CDTF">2025-09-11T01:11:31Z</dcterms:modified>
</cp:coreProperties>
</file>